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comment2.xml" ContentType="application/vnd.openxmlformats-officedocument.presentationml.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Anaheim" panose="020B0604020202020204" charset="0"/>
      <p:regular r:id="rId20"/>
      <p:bold r:id="rId21"/>
    </p:embeddedFont>
    <p:embeddedFont>
      <p:font typeface="Poppins" panose="00000500000000000000" pitchFamily="2"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pos="4343">
          <p15:clr>
            <a:srgbClr val="9AA0A6"/>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5" roundtripDataSignature="AMtx7mg+zcfRDhnRSgwpIn7PdLfCqBv4N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Gustavo Voltani Von Atzingen" initials="" lastIdx="5"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E8F4B11-EF1C-4E4E-BFCF-BD39C03BD899}">
  <a:tblStyle styleId="{0E8F4B11-EF1C-4E4E-BFCF-BD39C03BD8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98" d="100"/>
          <a:sy n="198" d="100"/>
        </p:scale>
        <p:origin x="156" y="162"/>
      </p:cViewPr>
      <p:guideLst>
        <p:guide pos="2880"/>
        <p:guide pos="4343"/>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5" Type="http://customschemas.google.com/relationships/presentationmetadata" Target="metadata"/><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4-10-31T18:25:38.310" idx="2">
    <p:pos x="6000" y="100"/>
    <p:text>Remover fundo (deixar branco para as imagens não ficarem aparecendo o "recorte")</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UEuxwxQ"/>
      </p:ext>
    </p:extLst>
  </p:cm>
  <p:cm authorId="0" dt="2024-10-31T18:28:44.007" idx="4">
    <p:pos x="6000" y="300"/>
    <p:text>Tela no aspecto 16:9</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UEuxwxU"/>
      </p:ext>
    </p:extLst>
  </p:cm>
  <p:cm authorId="0" dt="2024-10-31T18:29:03.729" idx="1">
    <p:pos x="6000" y="0"/>
    <p:text>Todas as imagens com referencia de onde foram retiradas</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UEuxwxY"/>
      </p:ext>
    </p:extLst>
  </p:cm>
  <p:cm authorId="0" dt="2024-10-31T18:30:58.228" idx="3">
    <p:pos x="6000" y="200"/>
    <p:text>Deixar referencias de material para respaldar os comentários - Sempre use referencias de livros ou artigos - tire os pdfs de powerpoint de aula por exemplo.</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UEuxwxg"/>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24-10-31T18:33:10.324" idx="5">
    <p:pos x="1371" y="641"/>
    <p:text>Legal, Colocar um texto explicando melhor essa parte - isso é algo que vale ser detalhado com mais calma. Pode colocar referencias do material em livros também</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UEuxwxs"/>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d4a615e256_0_12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0" name="Google Shape;150;g2d4a615e256_0_1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d4a615e256_0_139: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7" name="Google Shape;157;g2d4a615e256_0_1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d4a615e256_0_14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g2d4a615e256_0_1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 b="1">
                <a:solidFill>
                  <a:schemeClr val="dk1"/>
                </a:solidFill>
              </a:rPr>
              <a:t>Linha de Energia Espectral: A curva ao redor do diagrama (espectro ou locus espectral) representa as cores puras do espectro visível, associadas a comprimentos de onda específicos em nanômetros. Essas são as cores de luz monocromática, variando do azul profundo, à esquerda, até o vermelho, à direita.</a:t>
            </a:r>
            <a:endParaRPr b="1">
              <a:solidFill>
                <a:schemeClr val="dk1"/>
              </a:solidFill>
            </a:endParaRPr>
          </a:p>
          <a:p>
            <a:pPr marL="0" lvl="0" indent="0" algn="l" rtl="0">
              <a:spcBef>
                <a:spcPts val="0"/>
              </a:spcBef>
              <a:spcAft>
                <a:spcPts val="0"/>
              </a:spcAft>
              <a:buSzPts val="1100"/>
              <a:buNone/>
            </a:pPr>
            <a:endParaRPr b="1">
              <a:solidFill>
                <a:schemeClr val="dk1"/>
              </a:solidFill>
            </a:endParaRPr>
          </a:p>
          <a:p>
            <a:pPr marL="0" lvl="0" indent="0" algn="l" rtl="0">
              <a:spcBef>
                <a:spcPts val="0"/>
              </a:spcBef>
              <a:spcAft>
                <a:spcPts val="0"/>
              </a:spcAft>
              <a:buSzPts val="1100"/>
              <a:buNone/>
            </a:pPr>
            <a:r>
              <a:rPr lang="en" b="1">
                <a:solidFill>
                  <a:schemeClr val="dk1"/>
                </a:solidFill>
              </a:rPr>
              <a:t>Cores Dentro do Diagrama: As cores no interior do diagrama representam todas as cores que podem ser percebidas pelo olho humano, obtidas pela mistura de diferentes comprimentos de onda. As regiões dentro do diagrama incluem tons de verde, amarelo, vermelho, azul e as cores intermediárias.</a:t>
            </a:r>
            <a:endParaRPr b="1">
              <a:solidFill>
                <a:schemeClr val="dk1"/>
              </a:solidFill>
            </a:endParaRPr>
          </a:p>
          <a:p>
            <a:pPr marL="0" lvl="0" indent="0" algn="l" rtl="0">
              <a:spcBef>
                <a:spcPts val="0"/>
              </a:spcBef>
              <a:spcAft>
                <a:spcPts val="0"/>
              </a:spcAft>
              <a:buSzPts val="1100"/>
              <a:buNone/>
            </a:pPr>
            <a:endParaRPr b="1">
              <a:solidFill>
                <a:schemeClr val="dk1"/>
              </a:solidFill>
            </a:endParaRPr>
          </a:p>
          <a:p>
            <a:pPr marL="0" lvl="0" indent="0" algn="l" rtl="0">
              <a:spcBef>
                <a:spcPts val="0"/>
              </a:spcBef>
              <a:spcAft>
                <a:spcPts val="0"/>
              </a:spcAft>
              <a:buSzPts val="1100"/>
              <a:buNone/>
            </a:pPr>
            <a:r>
              <a:rPr lang="en" b="1">
                <a:solidFill>
                  <a:schemeClr val="dk1"/>
                </a:solidFill>
              </a:rPr>
              <a:t>Pontos de Branco: Os pontos marcados como "Daylight" (luz do dia), "Warm White" (branco quente), "Cool White" (branco frio) e "Point of Equal Energy" (ponto de energia igual) indicam fontes de luz branca ou pontos de referência de branco que resultam da mistura igual de várias cores ou de condições de iluminação padrão.</a:t>
            </a:r>
            <a:endParaRPr b="1">
              <a:solidFill>
                <a:schemeClr val="dk1"/>
              </a:solidFill>
            </a:endParaRPr>
          </a:p>
          <a:p>
            <a:pPr marL="0" lvl="0" indent="0" algn="l" rtl="0">
              <a:spcBef>
                <a:spcPts val="0"/>
              </a:spcBef>
              <a:spcAft>
                <a:spcPts val="0"/>
              </a:spcAft>
              <a:buSzPts val="1100"/>
              <a:buNone/>
            </a:pPr>
            <a:endParaRPr b="1">
              <a:solidFill>
                <a:schemeClr val="dk1"/>
              </a:solidFill>
            </a:endParaRPr>
          </a:p>
          <a:p>
            <a:pPr marL="0" lvl="0" indent="0" algn="l" rtl="0">
              <a:spcBef>
                <a:spcPts val="0"/>
              </a:spcBef>
              <a:spcAft>
                <a:spcPts val="0"/>
              </a:spcAft>
              <a:buSzPts val="1100"/>
              <a:buNone/>
            </a:pPr>
            <a:r>
              <a:rPr lang="en" b="1">
                <a:solidFill>
                  <a:schemeClr val="dk1"/>
                </a:solidFill>
              </a:rPr>
              <a:t>Triângulo RGB: O triângulo na parte direita representa a cobertura do espaço de cores RGB. Os vértices do triângulo (R, G, B) correspondem às cores primárias vermelho, verde e azul. A área sombreada dentro do triângulo mostra o intervalo de cores que podem ser obtidas pela combinação dessas três cores primárias.</a:t>
            </a:r>
            <a:endParaRPr b="1">
              <a:solidFill>
                <a:schemeClr val="dk1"/>
              </a:solidFill>
            </a:endParaRPr>
          </a:p>
          <a:p>
            <a:pPr marL="0" lvl="0" indent="0" algn="l" rtl="0">
              <a:spcBef>
                <a:spcPts val="0"/>
              </a:spcBef>
              <a:spcAft>
                <a:spcPts val="0"/>
              </a:spcAft>
              <a:buSzPts val="1100"/>
              <a:buNone/>
            </a:pPr>
            <a:endParaRPr b="1">
              <a:solidFill>
                <a:schemeClr val="dk1"/>
              </a:solidFill>
            </a:endParaRPr>
          </a:p>
          <a:p>
            <a:pPr marL="0" lvl="0" indent="0" algn="l" rtl="0">
              <a:spcBef>
                <a:spcPts val="0"/>
              </a:spcBef>
              <a:spcAft>
                <a:spcPts val="0"/>
              </a:spcAft>
              <a:buSzPts val="1100"/>
              <a:buNone/>
            </a:pPr>
            <a:r>
              <a:rPr lang="en" b="1">
                <a:solidFill>
                  <a:schemeClr val="dk1"/>
                </a:solidFill>
              </a:rPr>
              <a:t>Mistura de Cores: A nota abaixo do diagrama indica que qualquer cor sobre a linha entre dois pontos pode ser criada pela mistura das cores nesses pontos. Por exemplo, as cores ao longo da linha que conecta os pontos G (verde) e B (azul) podem ser feitas misturando verde e azul. A área total dentro do triângulo RGB pode ser produzida variando as proporções de vermelho, verde e azul.</a:t>
            </a:r>
            <a:endParaRPr b="1">
              <a:solidFill>
                <a:schemeClr val="dk1"/>
              </a:solidFill>
            </a:endParaRPr>
          </a:p>
          <a:p>
            <a:pPr marL="0" lvl="0" indent="0" algn="l" rtl="0">
              <a:spcBef>
                <a:spcPts val="0"/>
              </a:spcBef>
              <a:spcAft>
                <a:spcPts val="0"/>
              </a:spcAft>
              <a:buClr>
                <a:schemeClr val="dk1"/>
              </a:buClr>
              <a:buSzPts val="1100"/>
              <a:buFont typeface="Arial"/>
              <a:buNone/>
            </a:pPr>
            <a:br>
              <a:rPr lang="en" b="1">
                <a:solidFill>
                  <a:schemeClr val="dk1"/>
                </a:solidFill>
              </a:rPr>
            </a:br>
            <a:br>
              <a:rPr lang="en" b="1">
                <a:solidFill>
                  <a:schemeClr val="dk1"/>
                </a:solidFill>
              </a:rPr>
            </a:br>
            <a:r>
              <a:rPr lang="en" b="1">
                <a:solidFill>
                  <a:schemeClr val="dk1"/>
                </a:solidFill>
              </a:rPr>
              <a:t>Alpha (Transparência)</a:t>
            </a:r>
            <a:r>
              <a:rPr lang="en">
                <a:solidFill>
                  <a:schemeClr val="dk1"/>
                </a:solidFill>
              </a:rPr>
              <a:t>: O valor alpha (ou transparência) não é considerado no diagrama de cromaticidade CIE. O diagrama mostra apenas cores puras e combinações de cores visíveis ao olho humano, independentemente da opacidade.</a:t>
            </a:r>
            <a:endParaRPr>
              <a:solidFill>
                <a:schemeClr val="dk1"/>
              </a:solidFill>
            </a:endParaRPr>
          </a:p>
          <a:p>
            <a:pPr marL="0" lvl="0" indent="0" algn="l" rtl="0">
              <a:spcBef>
                <a:spcPts val="0"/>
              </a:spcBef>
              <a:spcAft>
                <a:spcPts val="0"/>
              </a:spcAft>
              <a:buClr>
                <a:schemeClr val="dk1"/>
              </a:buClr>
              <a:buSzPts val="1100"/>
              <a:buFont typeface="Arial"/>
              <a:buNone/>
            </a:pPr>
            <a:r>
              <a:rPr lang="en" b="1">
                <a:solidFill>
                  <a:schemeClr val="dk1"/>
                </a:solidFill>
              </a:rPr>
              <a:t>Espaços de Cor e Alpha</a:t>
            </a:r>
            <a:r>
              <a:rPr lang="en">
                <a:solidFill>
                  <a:schemeClr val="dk1"/>
                </a:solidFill>
              </a:rPr>
              <a:t>: O valor alpha é comumente usado em gráficos digitais (como no espaço de cores RGBA, onde A representa alpha) para indicar a transparência de uma cor, mas isso não faz parte da representação de cores puras na cromaticidade. O diagrama CIE é focado apenas nas propriedades de cor em si (tonalidade e saturação), sem considerar a opacidade.</a:t>
            </a:r>
            <a:endParaRPr>
              <a:solidFill>
                <a:schemeClr val="dk1"/>
              </a:solidFill>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d57cb4d363_0_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2" name="Google Shape;172;g2d57cb4d363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d4a615e256_0_156: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g2d4a615e256_0_1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d4a615e256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 name="Google Shape;190;g2d4a615e256_0_1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d53576bc2c_0_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9" name="Google Shape;199;g2d53576bc2c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d4a615e256_0_199: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g2d4a615e256_0_1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d4a615e256_0_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g2d4a615e25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d4a615e256_0_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g2d4a615e256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d4a615e256_0_2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 name="Google Shape;77;g2d4a615e256_0_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d4a615e256_0_3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 name="Google Shape;86;g2d4a615e256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d4a615e256_0_189: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 name="Google Shape;98;g2d4a615e256_0_1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d4a615e256_0_6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g2d4a615e256_0_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d4a615e256_0_62: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 name="Google Shape;125;g2d4a615e256_0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d4a615e256_0_11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d4a615e256_0_1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315d9918a6e_0_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g315d9918a6e_0_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g315d9918a6e_0_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g315d9918a6e_0_39"/>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g315d9918a6e_0_39"/>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g315d9918a6e_0_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g315d9918a6e_0_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g315d9918a6e_0_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g315d9918a6e_0_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g315d9918a6e_0_1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g315d9918a6e_0_1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g315d9918a6e_0_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g315d9918a6e_0_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g315d9918a6e_0_1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g315d9918a6e_0_1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g315d9918a6e_0_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g315d9918a6e_0_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g315d9918a6e_0_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g315d9918a6e_0_23"/>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g315d9918a6e_0_23"/>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g315d9918a6e_0_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g315d9918a6e_0_2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g315d9918a6e_0_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g315d9918a6e_0_3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g315d9918a6e_0_3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g315d9918a6e_0_3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g315d9918a6e_0_3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g315d9918a6e_0_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g315d9918a6e_0_36"/>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g315d9918a6e_0_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315d9918a6e_0_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g315d9918a6e_0_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g315d9918a6e_0_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comments" Target="../comments/commen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comments" Target="../comments/comment2.xml"/><Relationship Id="rId5" Type="http://schemas.openxmlformats.org/officeDocument/2006/relationships/image" Target="../media/image2.png"/><Relationship Id="rId4" Type="http://schemas.openxmlformats.org/officeDocument/2006/relationships/hyperlink" Target="http://www.lcad.icmc.usp.br/~jbatista/procimg/conceitos2.pdf"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hyperlink" Target="http://www.lcad.icmc.usp.br/~jbatista/procimg/conceitos2.pdf"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www.inf.pucrs.br/~smusse/CG/PDFs2014_1/IntroPI_2014.pdf"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a:spLocks noGrp="1"/>
          </p:cNvSpPr>
          <p:nvPr>
            <p:ph type="ctrTitle"/>
          </p:nvPr>
        </p:nvSpPr>
        <p:spPr>
          <a:xfrm>
            <a:off x="0" y="1545450"/>
            <a:ext cx="4000500" cy="2052600"/>
          </a:xfrm>
          <a:prstGeom prst="rect">
            <a:avLst/>
          </a:prstGeom>
          <a:noFill/>
          <a:ln>
            <a:noFill/>
          </a:ln>
        </p:spPr>
        <p:txBody>
          <a:bodyPr spcFirstLastPara="1" wrap="square" lIns="93125" tIns="93125" rIns="93125" bIns="93125" anchor="ctr" anchorCtr="0">
            <a:noAutofit/>
          </a:bodyPr>
          <a:lstStyle/>
          <a:p>
            <a:pPr marL="0" lvl="0" indent="0" algn="ctr" rtl="0">
              <a:lnSpc>
                <a:spcPct val="80000"/>
              </a:lnSpc>
              <a:spcBef>
                <a:spcPts val="0"/>
              </a:spcBef>
              <a:spcAft>
                <a:spcPts val="0"/>
              </a:spcAft>
              <a:buSzPts val="5300"/>
              <a:buNone/>
            </a:pPr>
            <a:r>
              <a:rPr lang="en" sz="3600">
                <a:latin typeface="Poppins"/>
                <a:ea typeface="Poppins"/>
                <a:cs typeface="Poppins"/>
                <a:sym typeface="Poppins"/>
              </a:rPr>
              <a:t>Visão Humana</a:t>
            </a:r>
            <a:endParaRPr sz="3600">
              <a:latin typeface="Poppins"/>
              <a:ea typeface="Poppins"/>
              <a:cs typeface="Poppins"/>
              <a:sym typeface="Poppins"/>
            </a:endParaRPr>
          </a:p>
          <a:p>
            <a:pPr marL="0" lvl="0" indent="0" algn="ctr" rtl="0">
              <a:lnSpc>
                <a:spcPct val="80000"/>
              </a:lnSpc>
              <a:spcBef>
                <a:spcPts val="0"/>
              </a:spcBef>
              <a:spcAft>
                <a:spcPts val="0"/>
              </a:spcAft>
              <a:buSzPts val="5300"/>
              <a:buNone/>
            </a:pPr>
            <a:endParaRPr sz="3600">
              <a:latin typeface="Poppins"/>
              <a:ea typeface="Poppins"/>
              <a:cs typeface="Poppins"/>
              <a:sym typeface="Poppins"/>
            </a:endParaRPr>
          </a:p>
          <a:p>
            <a:pPr marL="0" lvl="0" indent="0" algn="ctr" rtl="0">
              <a:lnSpc>
                <a:spcPct val="80000"/>
              </a:lnSpc>
              <a:spcBef>
                <a:spcPts val="0"/>
              </a:spcBef>
              <a:spcAft>
                <a:spcPts val="0"/>
              </a:spcAft>
              <a:buSzPts val="5300"/>
              <a:buNone/>
            </a:pPr>
            <a:r>
              <a:rPr lang="en" sz="3600">
                <a:latin typeface="Poppins"/>
                <a:ea typeface="Poppins"/>
                <a:cs typeface="Poppins"/>
                <a:sym typeface="Poppins"/>
              </a:rPr>
              <a:t>Vs</a:t>
            </a:r>
            <a:endParaRPr sz="3600">
              <a:latin typeface="Poppins"/>
              <a:ea typeface="Poppins"/>
              <a:cs typeface="Poppins"/>
              <a:sym typeface="Poppins"/>
            </a:endParaRPr>
          </a:p>
          <a:p>
            <a:pPr marL="0" lvl="0" indent="0" algn="ctr" rtl="0">
              <a:lnSpc>
                <a:spcPct val="80000"/>
              </a:lnSpc>
              <a:spcBef>
                <a:spcPts val="0"/>
              </a:spcBef>
              <a:spcAft>
                <a:spcPts val="0"/>
              </a:spcAft>
              <a:buSzPts val="5300"/>
              <a:buNone/>
            </a:pPr>
            <a:endParaRPr sz="3600">
              <a:latin typeface="Poppins"/>
              <a:ea typeface="Poppins"/>
              <a:cs typeface="Poppins"/>
              <a:sym typeface="Poppins"/>
            </a:endParaRPr>
          </a:p>
          <a:p>
            <a:pPr marL="0" lvl="0" indent="0" algn="ctr" rtl="0">
              <a:lnSpc>
                <a:spcPct val="80000"/>
              </a:lnSpc>
              <a:spcBef>
                <a:spcPts val="0"/>
              </a:spcBef>
              <a:spcAft>
                <a:spcPts val="0"/>
              </a:spcAft>
              <a:buSzPts val="5300"/>
              <a:buNone/>
            </a:pPr>
            <a:r>
              <a:rPr lang="en" sz="3600">
                <a:latin typeface="Poppins"/>
                <a:ea typeface="Poppins"/>
                <a:cs typeface="Poppins"/>
                <a:sym typeface="Poppins"/>
              </a:rPr>
              <a:t>Visão Computacional</a:t>
            </a:r>
            <a:endParaRPr sz="5500"/>
          </a:p>
        </p:txBody>
      </p:sp>
      <p:pic>
        <p:nvPicPr>
          <p:cNvPr id="55" name="Google Shape;55;p1"/>
          <p:cNvPicPr preferRelativeResize="0"/>
          <p:nvPr/>
        </p:nvPicPr>
        <p:blipFill>
          <a:blip r:embed="rId3">
            <a:alphaModFix/>
          </a:blip>
          <a:stretch>
            <a:fillRect/>
          </a:stretch>
        </p:blipFill>
        <p:spPr>
          <a:xfrm>
            <a:off x="4000500" y="0"/>
            <a:ext cx="5143501" cy="5143501"/>
          </a:xfrm>
          <a:prstGeom prst="rect">
            <a:avLst/>
          </a:prstGeom>
          <a:noFill/>
          <a:ln>
            <a:noFill/>
          </a:ln>
        </p:spPr>
      </p:pic>
      <p:pic>
        <p:nvPicPr>
          <p:cNvPr id="56" name="Google Shape;56;p1"/>
          <p:cNvPicPr preferRelativeResize="0"/>
          <p:nvPr/>
        </p:nvPicPr>
        <p:blipFill rotWithShape="1">
          <a:blip r:embed="rId4">
            <a:alphaModFix/>
          </a:blip>
          <a:srcRect/>
          <a:stretch/>
        </p:blipFill>
        <p:spPr>
          <a:xfrm>
            <a:off x="0" y="0"/>
            <a:ext cx="742000" cy="742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d4a615e256_0_128"/>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COMPUTACIONAL</a:t>
            </a:r>
            <a:endParaRPr/>
          </a:p>
        </p:txBody>
      </p:sp>
      <p:sp>
        <p:nvSpPr>
          <p:cNvPr id="153" name="Google Shape;153;g2d4a615e256_0_128"/>
          <p:cNvSpPr txBox="1">
            <a:spLocks noGrp="1"/>
          </p:cNvSpPr>
          <p:nvPr>
            <p:ph type="body" idx="1"/>
          </p:nvPr>
        </p:nvSpPr>
        <p:spPr>
          <a:xfrm>
            <a:off x="311700" y="1152475"/>
            <a:ext cx="8520600" cy="3416400"/>
          </a:xfrm>
          <a:prstGeom prst="rect">
            <a:avLst/>
          </a:prstGeom>
          <a:noFill/>
          <a:ln>
            <a:noFill/>
          </a:ln>
        </p:spPr>
        <p:txBody>
          <a:bodyPr spcFirstLastPara="1" wrap="square" lIns="33250" tIns="33250" rIns="33250" bIns="33250" anchor="t" anchorCtr="0">
            <a:normAutofit fontScale="92500" lnSpcReduction="20000"/>
          </a:bodyPr>
          <a:lstStyle/>
          <a:p>
            <a:pPr marL="165100" lvl="0" indent="-146843" algn="l" rtl="0">
              <a:lnSpc>
                <a:spcPct val="115000"/>
              </a:lnSpc>
              <a:spcBef>
                <a:spcPts val="0"/>
              </a:spcBef>
              <a:spcAft>
                <a:spcPts val="0"/>
              </a:spcAft>
              <a:buClr>
                <a:schemeClr val="dk1"/>
              </a:buClr>
              <a:buSzPct val="100000"/>
              <a:buFont typeface="Poppins"/>
              <a:buChar char="●"/>
            </a:pPr>
            <a:r>
              <a:rPr lang="en" sz="2500">
                <a:solidFill>
                  <a:schemeClr val="dk1"/>
                </a:solidFill>
                <a:latin typeface="Poppins"/>
                <a:ea typeface="Poppins"/>
                <a:cs typeface="Poppins"/>
                <a:sym typeface="Poppins"/>
              </a:rPr>
              <a:t>Processamento e Interpretação</a:t>
            </a:r>
            <a:endParaRPr sz="2500">
              <a:solidFill>
                <a:schemeClr val="dk1"/>
              </a:solidFill>
              <a:latin typeface="Poppins"/>
              <a:ea typeface="Poppins"/>
              <a:cs typeface="Poppins"/>
              <a:sym typeface="Poppins"/>
            </a:endParaRPr>
          </a:p>
          <a:p>
            <a:pPr marL="0" lvl="0" indent="0" algn="l" rtl="0">
              <a:lnSpc>
                <a:spcPct val="115000"/>
              </a:lnSpc>
              <a:spcBef>
                <a:spcPts val="0"/>
              </a:spcBef>
              <a:spcAft>
                <a:spcPts val="0"/>
              </a:spcAft>
              <a:buClr>
                <a:schemeClr val="dk1"/>
              </a:buClr>
              <a:buSzPct val="100000"/>
              <a:buFont typeface="Arial"/>
              <a:buNone/>
            </a:pPr>
            <a:endParaRPr sz="400">
              <a:solidFill>
                <a:schemeClr val="dk1"/>
              </a:solidFill>
              <a:latin typeface="Arial"/>
              <a:ea typeface="Arial"/>
              <a:cs typeface="Arial"/>
              <a:sym typeface="Arial"/>
            </a:endParaRPr>
          </a:p>
          <a:p>
            <a:pPr marL="63500" lvl="0" indent="0" algn="l" rtl="0">
              <a:lnSpc>
                <a:spcPct val="120000"/>
              </a:lnSpc>
              <a:spcBef>
                <a:spcPts val="0"/>
              </a:spcBef>
              <a:spcAft>
                <a:spcPts val="0"/>
              </a:spcAft>
              <a:buSzPct val="59090"/>
              <a:buNone/>
            </a:pPr>
            <a:endParaRPr sz="2200">
              <a:solidFill>
                <a:schemeClr val="dk1"/>
              </a:solidFill>
            </a:endParaRPr>
          </a:p>
          <a:p>
            <a:pPr marL="63500" lvl="0" indent="0" algn="l" rtl="0">
              <a:lnSpc>
                <a:spcPct val="120000"/>
              </a:lnSpc>
              <a:spcBef>
                <a:spcPts val="0"/>
              </a:spcBef>
              <a:spcAft>
                <a:spcPts val="0"/>
              </a:spcAft>
              <a:buClr>
                <a:schemeClr val="dk1"/>
              </a:buClr>
              <a:buSzPts val="370"/>
              <a:buFont typeface="Arial"/>
              <a:buNone/>
            </a:pPr>
            <a:r>
              <a:rPr lang="en" sz="2200">
                <a:solidFill>
                  <a:schemeClr val="dk1"/>
                </a:solidFill>
              </a:rPr>
              <a:t>Algoritmos de Aprendizado de Máquina: Redes neurais convolucionais (CNNs) para reconhecimento de padrões.</a:t>
            </a:r>
            <a:endParaRPr sz="2200">
              <a:solidFill>
                <a:schemeClr val="dk1"/>
              </a:solidFill>
            </a:endParaRPr>
          </a:p>
          <a:p>
            <a:pPr marL="63500" lvl="0" indent="0" algn="l" rtl="0">
              <a:lnSpc>
                <a:spcPct val="120000"/>
              </a:lnSpc>
              <a:spcBef>
                <a:spcPts val="0"/>
              </a:spcBef>
              <a:spcAft>
                <a:spcPts val="0"/>
              </a:spcAft>
              <a:buClr>
                <a:schemeClr val="dk1"/>
              </a:buClr>
              <a:buSzPts val="370"/>
              <a:buFont typeface="Arial"/>
              <a:buNone/>
            </a:pPr>
            <a:endParaRPr sz="2200">
              <a:solidFill>
                <a:schemeClr val="dk1"/>
              </a:solidFill>
            </a:endParaRPr>
          </a:p>
          <a:p>
            <a:pPr marL="63500" lvl="0" indent="0" algn="l" rtl="0">
              <a:lnSpc>
                <a:spcPct val="120000"/>
              </a:lnSpc>
              <a:spcBef>
                <a:spcPts val="0"/>
              </a:spcBef>
              <a:spcAft>
                <a:spcPts val="0"/>
              </a:spcAft>
              <a:buClr>
                <a:schemeClr val="dk1"/>
              </a:buClr>
              <a:buSzPts val="370"/>
              <a:buFont typeface="Arial"/>
              <a:buNone/>
            </a:pPr>
            <a:r>
              <a:rPr lang="en" sz="2200">
                <a:solidFill>
                  <a:schemeClr val="dk1"/>
                </a:solidFill>
              </a:rPr>
              <a:t>Reconhecimento de Padrões: Classificação de objetos, detecção de movimento, segmentação de imagem, etc.</a:t>
            </a:r>
            <a:endParaRPr sz="2200">
              <a:solidFill>
                <a:schemeClr val="dk1"/>
              </a:solidFill>
            </a:endParaRPr>
          </a:p>
          <a:p>
            <a:pPr marL="63500" lvl="0" indent="0" algn="l" rtl="0">
              <a:lnSpc>
                <a:spcPct val="120000"/>
              </a:lnSpc>
              <a:spcBef>
                <a:spcPts val="0"/>
              </a:spcBef>
              <a:spcAft>
                <a:spcPts val="0"/>
              </a:spcAft>
              <a:buClr>
                <a:schemeClr val="dk1"/>
              </a:buClr>
              <a:buSzPts val="370"/>
              <a:buFont typeface="Arial"/>
              <a:buNone/>
            </a:pPr>
            <a:endParaRPr sz="2200">
              <a:solidFill>
                <a:schemeClr val="dk1"/>
              </a:solidFill>
            </a:endParaRPr>
          </a:p>
          <a:p>
            <a:pPr marL="63500" lvl="0" indent="0" algn="l" rtl="0">
              <a:lnSpc>
                <a:spcPct val="120000"/>
              </a:lnSpc>
              <a:spcBef>
                <a:spcPts val="0"/>
              </a:spcBef>
              <a:spcAft>
                <a:spcPts val="0"/>
              </a:spcAft>
              <a:buSzPct val="59090"/>
              <a:buNone/>
            </a:pPr>
            <a:r>
              <a:rPr lang="en" sz="2200">
                <a:solidFill>
                  <a:schemeClr val="dk1"/>
                </a:solidFill>
              </a:rPr>
              <a:t>Dependência de Dados: Eficácia baseada na qualidade e quantidade dos dados de treinamento.</a:t>
            </a:r>
            <a:endParaRPr sz="2200">
              <a:solidFill>
                <a:schemeClr val="dk1"/>
              </a:solidFill>
            </a:endParaRPr>
          </a:p>
        </p:txBody>
      </p:sp>
      <p:pic>
        <p:nvPicPr>
          <p:cNvPr id="154" name="Google Shape;154;g2d4a615e256_0_128"/>
          <p:cNvPicPr preferRelativeResize="0"/>
          <p:nvPr/>
        </p:nvPicPr>
        <p:blipFill rotWithShape="1">
          <a:blip r:embed="rId3">
            <a:alphaModFix/>
          </a:blip>
          <a:srcRect/>
          <a:stretch/>
        </p:blipFill>
        <p:spPr>
          <a:xfrm>
            <a:off x="0" y="0"/>
            <a:ext cx="742000" cy="742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g2d4a615e256_0_139"/>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COMPUTACIONAL</a:t>
            </a:r>
            <a:endParaRPr/>
          </a:p>
        </p:txBody>
      </p:sp>
      <p:sp>
        <p:nvSpPr>
          <p:cNvPr id="160" name="Google Shape;160;g2d4a615e256_0_139"/>
          <p:cNvSpPr txBox="1">
            <a:spLocks noGrp="1"/>
          </p:cNvSpPr>
          <p:nvPr>
            <p:ph type="body" idx="1"/>
          </p:nvPr>
        </p:nvSpPr>
        <p:spPr>
          <a:xfrm>
            <a:off x="311700" y="1152475"/>
            <a:ext cx="8520600" cy="3416400"/>
          </a:xfrm>
          <a:prstGeom prst="rect">
            <a:avLst/>
          </a:prstGeom>
          <a:noFill/>
          <a:ln>
            <a:noFill/>
          </a:ln>
        </p:spPr>
        <p:txBody>
          <a:bodyPr spcFirstLastPara="1" wrap="square" lIns="33250" tIns="33250" rIns="33250" bIns="33250" anchor="t" anchorCtr="0">
            <a:normAutofit fontScale="77500" lnSpcReduction="10000"/>
          </a:bodyPr>
          <a:lstStyle/>
          <a:p>
            <a:pPr marL="165100" lvl="0" indent="-123031" algn="l" rtl="0">
              <a:lnSpc>
                <a:spcPct val="120000"/>
              </a:lnSpc>
              <a:spcBef>
                <a:spcPts val="0"/>
              </a:spcBef>
              <a:spcAft>
                <a:spcPts val="0"/>
              </a:spcAft>
              <a:buClr>
                <a:schemeClr val="dk1"/>
              </a:buClr>
              <a:buSzPct val="100000"/>
              <a:buFont typeface="Poppins"/>
              <a:buChar char="●"/>
            </a:pPr>
            <a:r>
              <a:rPr lang="en" sz="2500">
                <a:solidFill>
                  <a:schemeClr val="dk1"/>
                </a:solidFill>
                <a:latin typeface="Poppins"/>
                <a:ea typeface="Poppins"/>
                <a:cs typeface="Poppins"/>
                <a:sym typeface="Poppins"/>
              </a:rPr>
              <a:t>Resolução e Acuidade</a:t>
            </a:r>
            <a:endParaRPr sz="2200">
              <a:solidFill>
                <a:schemeClr val="dk1"/>
              </a:solidFill>
            </a:endParaRPr>
          </a:p>
          <a:p>
            <a:pPr marL="63500" lvl="0" indent="0" algn="l" rtl="0">
              <a:lnSpc>
                <a:spcPct val="120000"/>
              </a:lnSpc>
              <a:spcBef>
                <a:spcPts val="0"/>
              </a:spcBef>
              <a:spcAft>
                <a:spcPts val="0"/>
              </a:spcAft>
              <a:buClr>
                <a:schemeClr val="dk1"/>
              </a:buClr>
              <a:buSzPts val="310"/>
              <a:buFont typeface="Arial"/>
              <a:buNone/>
            </a:pPr>
            <a:r>
              <a:rPr lang="en" sz="2200">
                <a:solidFill>
                  <a:schemeClr val="dk1"/>
                </a:solidFill>
              </a:rPr>
              <a:t>Resolução Variável: Depende da câmera e da aplicação.</a:t>
            </a:r>
            <a:endParaRPr sz="2200">
              <a:solidFill>
                <a:schemeClr val="dk1"/>
              </a:solidFill>
            </a:endParaRPr>
          </a:p>
          <a:p>
            <a:pPr marL="63500" lvl="0" indent="0" algn="l" rtl="0">
              <a:lnSpc>
                <a:spcPct val="120000"/>
              </a:lnSpc>
              <a:spcBef>
                <a:spcPts val="0"/>
              </a:spcBef>
              <a:spcAft>
                <a:spcPts val="0"/>
              </a:spcAft>
              <a:buSzPct val="59090"/>
              <a:buNone/>
            </a:pPr>
            <a:r>
              <a:rPr lang="en" sz="2200">
                <a:solidFill>
                  <a:schemeClr val="dk1"/>
                </a:solidFill>
              </a:rPr>
              <a:t>Acuidade Visual: Ajustável dinamicamente, dependendo das necessidades da aplicação.</a:t>
            </a:r>
            <a:endParaRPr sz="2200">
              <a:solidFill>
                <a:schemeClr val="dk1"/>
              </a:solidFill>
            </a:endParaRPr>
          </a:p>
          <a:p>
            <a:pPr marL="63500" lvl="0" indent="0" algn="l" rtl="0">
              <a:lnSpc>
                <a:spcPct val="120000"/>
              </a:lnSpc>
              <a:spcBef>
                <a:spcPts val="0"/>
              </a:spcBef>
              <a:spcAft>
                <a:spcPts val="0"/>
              </a:spcAft>
              <a:buSzPct val="59090"/>
              <a:buNone/>
            </a:pPr>
            <a:endParaRPr sz="2200">
              <a:solidFill>
                <a:schemeClr val="dk1"/>
              </a:solidFill>
            </a:endParaRPr>
          </a:p>
          <a:p>
            <a:pPr marL="63500" lvl="0" indent="0" algn="l" rtl="0">
              <a:lnSpc>
                <a:spcPct val="120000"/>
              </a:lnSpc>
              <a:spcBef>
                <a:spcPts val="0"/>
              </a:spcBef>
              <a:spcAft>
                <a:spcPts val="0"/>
              </a:spcAft>
              <a:buClr>
                <a:schemeClr val="dk1"/>
              </a:buClr>
              <a:buSzPts val="310"/>
              <a:buFont typeface="Arial"/>
              <a:buNone/>
            </a:pPr>
            <a:endParaRPr sz="2200">
              <a:solidFill>
                <a:schemeClr val="dk1"/>
              </a:solidFill>
            </a:endParaRPr>
          </a:p>
          <a:p>
            <a:pPr marL="165100" lvl="0" indent="-123031" algn="l" rtl="0">
              <a:lnSpc>
                <a:spcPct val="120000"/>
              </a:lnSpc>
              <a:spcBef>
                <a:spcPts val="0"/>
              </a:spcBef>
              <a:spcAft>
                <a:spcPts val="0"/>
              </a:spcAft>
              <a:buClr>
                <a:schemeClr val="dk1"/>
              </a:buClr>
              <a:buSzPct val="100000"/>
              <a:buFont typeface="Poppins"/>
              <a:buChar char="●"/>
            </a:pPr>
            <a:r>
              <a:rPr lang="en" sz="2500">
                <a:solidFill>
                  <a:schemeClr val="dk1"/>
                </a:solidFill>
                <a:latin typeface="Poppins"/>
                <a:ea typeface="Poppins"/>
                <a:cs typeface="Poppins"/>
                <a:sym typeface="Poppins"/>
              </a:rPr>
              <a:t>Percepção de Cores</a:t>
            </a:r>
            <a:endParaRPr sz="2200">
              <a:solidFill>
                <a:schemeClr val="dk1"/>
              </a:solidFill>
            </a:endParaRPr>
          </a:p>
          <a:p>
            <a:pPr marL="63500" lvl="0" indent="0" algn="l" rtl="0">
              <a:lnSpc>
                <a:spcPct val="120000"/>
              </a:lnSpc>
              <a:spcBef>
                <a:spcPts val="0"/>
              </a:spcBef>
              <a:spcAft>
                <a:spcPts val="0"/>
              </a:spcAft>
              <a:buClr>
                <a:schemeClr val="dk1"/>
              </a:buClr>
              <a:buSzPts val="310"/>
              <a:buFont typeface="Arial"/>
              <a:buNone/>
            </a:pPr>
            <a:r>
              <a:rPr lang="en" sz="2200">
                <a:solidFill>
                  <a:schemeClr val="dk1"/>
                </a:solidFill>
              </a:rPr>
              <a:t>Sensores de Cor: Captura de cores através de filtros de cor.</a:t>
            </a:r>
            <a:endParaRPr sz="2200">
              <a:solidFill>
                <a:schemeClr val="dk1"/>
              </a:solidFill>
            </a:endParaRPr>
          </a:p>
          <a:p>
            <a:pPr marL="63500" lvl="0" indent="0" algn="l" rtl="0">
              <a:lnSpc>
                <a:spcPct val="120000"/>
              </a:lnSpc>
              <a:spcBef>
                <a:spcPts val="0"/>
              </a:spcBef>
              <a:spcAft>
                <a:spcPts val="0"/>
              </a:spcAft>
              <a:buClr>
                <a:schemeClr val="dk1"/>
              </a:buClr>
              <a:buSzPts val="310"/>
              <a:buFont typeface="Arial"/>
              <a:buNone/>
            </a:pPr>
            <a:r>
              <a:rPr lang="en" sz="2200">
                <a:solidFill>
                  <a:schemeClr val="dk1"/>
                </a:solidFill>
              </a:rPr>
              <a:t>Interpolação de Cores: Algoritmos de demosaicing para estimar valores de cor para cada pixel.</a:t>
            </a:r>
            <a:endParaRPr sz="2200">
              <a:solidFill>
                <a:schemeClr val="dk1"/>
              </a:solidFill>
            </a:endParaRPr>
          </a:p>
          <a:p>
            <a:pPr marL="63500" lvl="0" indent="0" algn="l" rtl="0">
              <a:lnSpc>
                <a:spcPct val="120000"/>
              </a:lnSpc>
              <a:spcBef>
                <a:spcPts val="0"/>
              </a:spcBef>
              <a:spcAft>
                <a:spcPts val="0"/>
              </a:spcAft>
              <a:buSzPct val="59090"/>
              <a:buNone/>
            </a:pPr>
            <a:r>
              <a:rPr lang="en" sz="2200">
                <a:solidFill>
                  <a:schemeClr val="dk1"/>
                </a:solidFill>
              </a:rPr>
              <a:t>Espaços de Cor: Representação de cores em diferentes espaços (RGB, HSV, CMYK).</a:t>
            </a:r>
            <a:endParaRPr sz="2200">
              <a:solidFill>
                <a:schemeClr val="dk1"/>
              </a:solidFill>
            </a:endParaRPr>
          </a:p>
        </p:txBody>
      </p:sp>
      <p:pic>
        <p:nvPicPr>
          <p:cNvPr id="161" name="Google Shape;161;g2d4a615e256_0_139"/>
          <p:cNvPicPr preferRelativeResize="0"/>
          <p:nvPr/>
        </p:nvPicPr>
        <p:blipFill rotWithShape="1">
          <a:blip r:embed="rId3">
            <a:alphaModFix/>
          </a:blip>
          <a:srcRect/>
          <a:stretch/>
        </p:blipFill>
        <p:spPr>
          <a:xfrm>
            <a:off x="0" y="0"/>
            <a:ext cx="742000" cy="742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2d4a615e256_0_145"/>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COMPUTACIONAL</a:t>
            </a:r>
            <a:endParaRPr/>
          </a:p>
        </p:txBody>
      </p:sp>
      <p:pic>
        <p:nvPicPr>
          <p:cNvPr id="167" name="Google Shape;167;g2d4a615e256_0_145"/>
          <p:cNvPicPr preferRelativeResize="0"/>
          <p:nvPr/>
        </p:nvPicPr>
        <p:blipFill rotWithShape="1">
          <a:blip r:embed="rId3">
            <a:alphaModFix/>
          </a:blip>
          <a:srcRect/>
          <a:stretch/>
        </p:blipFill>
        <p:spPr>
          <a:xfrm>
            <a:off x="2177441" y="1017737"/>
            <a:ext cx="4789118" cy="3551158"/>
          </a:xfrm>
          <a:prstGeom prst="rect">
            <a:avLst/>
          </a:prstGeom>
          <a:noFill/>
          <a:ln>
            <a:noFill/>
          </a:ln>
        </p:spPr>
      </p:pic>
      <p:sp>
        <p:nvSpPr>
          <p:cNvPr id="168" name="Google Shape;168;g2d4a615e256_0_145"/>
          <p:cNvSpPr txBox="1"/>
          <p:nvPr/>
        </p:nvSpPr>
        <p:spPr>
          <a:xfrm>
            <a:off x="2417991" y="4652242"/>
            <a:ext cx="4308000" cy="236400"/>
          </a:xfrm>
          <a:prstGeom prst="rect">
            <a:avLst/>
          </a:prstGeom>
          <a:noFill/>
          <a:ln>
            <a:noFill/>
          </a:ln>
        </p:spPr>
        <p:txBody>
          <a:bodyPr spcFirstLastPara="1" wrap="square" lIns="33250" tIns="33250" rIns="33250" bIns="33250" anchor="ctr" anchorCtr="0">
            <a:noAutofit/>
          </a:bodyPr>
          <a:lstStyle/>
          <a:p>
            <a:pPr marL="0" marR="0" lvl="0" indent="0" algn="ctr" rtl="0">
              <a:lnSpc>
                <a:spcPct val="115000"/>
              </a:lnSpc>
              <a:spcBef>
                <a:spcPts val="0"/>
              </a:spcBef>
              <a:spcAft>
                <a:spcPts val="0"/>
              </a:spcAft>
              <a:buClr>
                <a:srgbClr val="000000"/>
              </a:buClr>
              <a:buSzPts val="1100"/>
              <a:buFont typeface="Arial"/>
              <a:buNone/>
            </a:pPr>
            <a:r>
              <a:rPr lang="en" sz="700">
                <a:solidFill>
                  <a:schemeClr val="dk1"/>
                </a:solidFill>
              </a:rPr>
              <a:t>Fonte: </a:t>
            </a:r>
            <a:r>
              <a:rPr lang="en" sz="700" b="0" i="0" u="none" strike="noStrike" cap="none">
                <a:solidFill>
                  <a:schemeClr val="dk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http://www.lcad.icmc.usp.br/~jbatista/procimg/conceitos2.pdf</a:t>
            </a:r>
            <a:endParaRPr sz="700" b="0" i="0" u="none" strike="noStrike" cap="none">
              <a:solidFill>
                <a:schemeClr val="dk1"/>
              </a:solidFill>
              <a:latin typeface="Arial"/>
              <a:ea typeface="Arial"/>
              <a:cs typeface="Arial"/>
              <a:sym typeface="Arial"/>
            </a:endParaRPr>
          </a:p>
        </p:txBody>
      </p:sp>
      <p:pic>
        <p:nvPicPr>
          <p:cNvPr id="169" name="Google Shape;169;g2d4a615e256_0_145"/>
          <p:cNvPicPr preferRelativeResize="0"/>
          <p:nvPr/>
        </p:nvPicPr>
        <p:blipFill rotWithShape="1">
          <a:blip r:embed="rId5">
            <a:alphaModFix/>
          </a:blip>
          <a:srcRect/>
          <a:stretch/>
        </p:blipFill>
        <p:spPr>
          <a:xfrm>
            <a:off x="0" y="0"/>
            <a:ext cx="742000" cy="742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g2d57cb4d363_0_0"/>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COMPUTACIONAL</a:t>
            </a:r>
            <a:endParaRPr/>
          </a:p>
        </p:txBody>
      </p:sp>
      <p:pic>
        <p:nvPicPr>
          <p:cNvPr id="175" name="Google Shape;175;g2d57cb4d363_0_0"/>
          <p:cNvPicPr preferRelativeResize="0"/>
          <p:nvPr/>
        </p:nvPicPr>
        <p:blipFill>
          <a:blip r:embed="rId3">
            <a:alphaModFix/>
          </a:blip>
          <a:stretch>
            <a:fillRect/>
          </a:stretch>
        </p:blipFill>
        <p:spPr>
          <a:xfrm>
            <a:off x="311700" y="1063800"/>
            <a:ext cx="4096675" cy="3188850"/>
          </a:xfrm>
          <a:prstGeom prst="rect">
            <a:avLst/>
          </a:prstGeom>
          <a:noFill/>
          <a:ln>
            <a:noFill/>
          </a:ln>
        </p:spPr>
      </p:pic>
      <p:sp>
        <p:nvSpPr>
          <p:cNvPr id="176" name="Google Shape;176;g2d57cb4d363_0_0"/>
          <p:cNvSpPr txBox="1"/>
          <p:nvPr/>
        </p:nvSpPr>
        <p:spPr>
          <a:xfrm>
            <a:off x="5589300" y="4252650"/>
            <a:ext cx="3554700" cy="29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rPr>
              <a:t>Fonte: https://pt.wikipedia.org/wiki/Espa%C3%A7o_de_cores</a:t>
            </a:r>
            <a:endParaRPr sz="700">
              <a:solidFill>
                <a:schemeClr val="dk1"/>
              </a:solidFill>
            </a:endParaRPr>
          </a:p>
        </p:txBody>
      </p:sp>
      <p:pic>
        <p:nvPicPr>
          <p:cNvPr id="177" name="Google Shape;177;g2d57cb4d363_0_0"/>
          <p:cNvPicPr preferRelativeResize="0"/>
          <p:nvPr/>
        </p:nvPicPr>
        <p:blipFill>
          <a:blip r:embed="rId4">
            <a:alphaModFix/>
          </a:blip>
          <a:stretch>
            <a:fillRect/>
          </a:stretch>
        </p:blipFill>
        <p:spPr>
          <a:xfrm>
            <a:off x="5993235" y="1156700"/>
            <a:ext cx="2923441" cy="3003051"/>
          </a:xfrm>
          <a:prstGeom prst="rect">
            <a:avLst/>
          </a:prstGeom>
          <a:noFill/>
          <a:ln>
            <a:noFill/>
          </a:ln>
        </p:spPr>
      </p:pic>
      <p:sp>
        <p:nvSpPr>
          <p:cNvPr id="178" name="Google Shape;178;g2d57cb4d363_0_0"/>
          <p:cNvSpPr txBox="1"/>
          <p:nvPr/>
        </p:nvSpPr>
        <p:spPr>
          <a:xfrm>
            <a:off x="582688" y="4298725"/>
            <a:ext cx="3554700" cy="292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00">
                <a:solidFill>
                  <a:schemeClr val="dk1"/>
                </a:solidFill>
              </a:rPr>
              <a:t>PASCALE, 2006</a:t>
            </a:r>
            <a:endParaRPr sz="700">
              <a:solidFill>
                <a:schemeClr val="dk1"/>
              </a:solidFill>
            </a:endParaRPr>
          </a:p>
        </p:txBody>
      </p:sp>
      <p:pic>
        <p:nvPicPr>
          <p:cNvPr id="179" name="Google Shape;179;g2d57cb4d363_0_0"/>
          <p:cNvPicPr preferRelativeResize="0"/>
          <p:nvPr/>
        </p:nvPicPr>
        <p:blipFill rotWithShape="1">
          <a:blip r:embed="rId5">
            <a:alphaModFix/>
          </a:blip>
          <a:srcRect/>
          <a:stretch/>
        </p:blipFill>
        <p:spPr>
          <a:xfrm>
            <a:off x="0" y="0"/>
            <a:ext cx="742000" cy="742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g2d4a615e256_0_156"/>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COMPUTACIONAL</a:t>
            </a:r>
            <a:endParaRPr/>
          </a:p>
        </p:txBody>
      </p:sp>
      <p:sp>
        <p:nvSpPr>
          <p:cNvPr id="185" name="Google Shape;185;g2d4a615e256_0_156"/>
          <p:cNvSpPr txBox="1">
            <a:spLocks noGrp="1"/>
          </p:cNvSpPr>
          <p:nvPr>
            <p:ph type="body" idx="1"/>
          </p:nvPr>
        </p:nvSpPr>
        <p:spPr>
          <a:xfrm>
            <a:off x="311700" y="1152475"/>
            <a:ext cx="8520600" cy="3416400"/>
          </a:xfrm>
          <a:prstGeom prst="rect">
            <a:avLst/>
          </a:prstGeom>
          <a:noFill/>
          <a:ln>
            <a:noFill/>
          </a:ln>
        </p:spPr>
        <p:txBody>
          <a:bodyPr spcFirstLastPara="1" wrap="square" lIns="33250" tIns="33250" rIns="33250" bIns="33250" anchor="t" anchorCtr="0">
            <a:normAutofit fontScale="85000" lnSpcReduction="20000"/>
          </a:bodyPr>
          <a:lstStyle/>
          <a:p>
            <a:pPr marL="165100" lvl="0" indent="-134937" algn="l" rtl="0">
              <a:lnSpc>
                <a:spcPct val="120000"/>
              </a:lnSpc>
              <a:spcBef>
                <a:spcPts val="0"/>
              </a:spcBef>
              <a:spcAft>
                <a:spcPts val="0"/>
              </a:spcAft>
              <a:buClr>
                <a:schemeClr val="dk1"/>
              </a:buClr>
              <a:buSzPct val="100000"/>
              <a:buFont typeface="Poppins"/>
              <a:buChar char="●"/>
            </a:pPr>
            <a:r>
              <a:rPr lang="en" sz="2500">
                <a:solidFill>
                  <a:schemeClr val="dk1"/>
                </a:solidFill>
                <a:latin typeface="Poppins"/>
                <a:ea typeface="Poppins"/>
                <a:cs typeface="Poppins"/>
                <a:sym typeface="Poppins"/>
              </a:rPr>
              <a:t>Exemplos - RGBA</a:t>
            </a:r>
            <a:endParaRPr sz="2200">
              <a:solidFill>
                <a:schemeClr val="dk1"/>
              </a:solidFill>
            </a:endParaRPr>
          </a:p>
          <a:p>
            <a:pPr marL="63500" lvl="0" indent="0" algn="l" rtl="0">
              <a:lnSpc>
                <a:spcPct val="120000"/>
              </a:lnSpc>
              <a:spcBef>
                <a:spcPts val="0"/>
              </a:spcBef>
              <a:spcAft>
                <a:spcPts val="0"/>
              </a:spcAft>
              <a:buSzPct val="59090"/>
              <a:buNone/>
            </a:pPr>
            <a:r>
              <a:rPr lang="en" sz="2200">
                <a:solidFill>
                  <a:schemeClr val="dk1"/>
                </a:solidFill>
                <a:highlight>
                  <a:schemeClr val="lt1"/>
                </a:highlight>
              </a:rPr>
              <a:t>[0, 0, 0, 1] - Preto</a:t>
            </a:r>
            <a:endParaRPr sz="2200">
              <a:solidFill>
                <a:schemeClr val="dk1"/>
              </a:solidFill>
              <a:highlight>
                <a:schemeClr val="lt1"/>
              </a:highlight>
            </a:endParaRPr>
          </a:p>
          <a:p>
            <a:pPr marL="63500" lvl="0" indent="0" algn="l" rtl="0">
              <a:lnSpc>
                <a:spcPct val="120000"/>
              </a:lnSpc>
              <a:spcBef>
                <a:spcPts val="0"/>
              </a:spcBef>
              <a:spcAft>
                <a:spcPts val="0"/>
              </a:spcAft>
              <a:buSzPct val="59090"/>
              <a:buNone/>
            </a:pPr>
            <a:r>
              <a:rPr lang="en" sz="2200">
                <a:solidFill>
                  <a:srgbClr val="22B14C"/>
                </a:solidFill>
              </a:rPr>
              <a:t>[34, 177, 76, 1] - Verde</a:t>
            </a:r>
            <a:endParaRPr sz="2200">
              <a:solidFill>
                <a:srgbClr val="22B14C"/>
              </a:solidFill>
            </a:endParaRPr>
          </a:p>
          <a:p>
            <a:pPr marL="63500" lvl="0" indent="0" algn="l" rtl="0">
              <a:lnSpc>
                <a:spcPct val="120000"/>
              </a:lnSpc>
              <a:spcBef>
                <a:spcPts val="0"/>
              </a:spcBef>
              <a:spcAft>
                <a:spcPts val="0"/>
              </a:spcAft>
              <a:buSzPct val="59090"/>
              <a:buNone/>
            </a:pPr>
            <a:r>
              <a:rPr lang="en" sz="2200">
                <a:solidFill>
                  <a:srgbClr val="FFFFFF"/>
                </a:solidFill>
                <a:highlight>
                  <a:schemeClr val="dk1"/>
                </a:highlight>
              </a:rPr>
              <a:t>[255, 255, 255, 1] - Branco</a:t>
            </a:r>
            <a:endParaRPr sz="2200">
              <a:solidFill>
                <a:srgbClr val="FFFFFF"/>
              </a:solidFill>
              <a:highlight>
                <a:schemeClr val="dk1"/>
              </a:highlight>
            </a:endParaRPr>
          </a:p>
          <a:p>
            <a:pPr marL="63500" lvl="0" indent="0" algn="l" rtl="0">
              <a:lnSpc>
                <a:spcPct val="120000"/>
              </a:lnSpc>
              <a:spcBef>
                <a:spcPts val="0"/>
              </a:spcBef>
              <a:spcAft>
                <a:spcPts val="0"/>
              </a:spcAft>
              <a:buSzPct val="59090"/>
              <a:buNone/>
            </a:pPr>
            <a:endParaRPr sz="2200">
              <a:solidFill>
                <a:srgbClr val="FFFFFF"/>
              </a:solidFill>
            </a:endParaRPr>
          </a:p>
          <a:p>
            <a:pPr marL="63500" lvl="0" indent="0" algn="l" rtl="0">
              <a:lnSpc>
                <a:spcPct val="120000"/>
              </a:lnSpc>
              <a:spcBef>
                <a:spcPts val="0"/>
              </a:spcBef>
              <a:spcAft>
                <a:spcPts val="0"/>
              </a:spcAft>
              <a:buSzPct val="59090"/>
              <a:buNone/>
            </a:pPr>
            <a:endParaRPr sz="2200">
              <a:solidFill>
                <a:srgbClr val="FFFFFF"/>
              </a:solidFill>
            </a:endParaRPr>
          </a:p>
          <a:p>
            <a:pPr marL="63500" lvl="0" indent="0" algn="l" rtl="0">
              <a:lnSpc>
                <a:spcPct val="120000"/>
              </a:lnSpc>
              <a:spcBef>
                <a:spcPts val="0"/>
              </a:spcBef>
              <a:spcAft>
                <a:spcPts val="0"/>
              </a:spcAft>
              <a:buSzPct val="59090"/>
              <a:buNone/>
            </a:pPr>
            <a:r>
              <a:rPr lang="en" sz="2200">
                <a:solidFill>
                  <a:srgbClr val="FF0000"/>
                </a:solidFill>
              </a:rPr>
              <a:t>[255, 0, 0] - Vermelho</a:t>
            </a:r>
            <a:endParaRPr sz="2200">
              <a:solidFill>
                <a:srgbClr val="FF0000"/>
              </a:solidFill>
            </a:endParaRPr>
          </a:p>
          <a:p>
            <a:pPr marL="63500" lvl="0" indent="0" algn="l" rtl="0">
              <a:lnSpc>
                <a:spcPct val="120000"/>
              </a:lnSpc>
              <a:spcBef>
                <a:spcPts val="0"/>
              </a:spcBef>
              <a:spcAft>
                <a:spcPts val="0"/>
              </a:spcAft>
              <a:buSzPct val="59090"/>
              <a:buNone/>
            </a:pPr>
            <a:endParaRPr sz="2200">
              <a:solidFill>
                <a:srgbClr val="FF0000"/>
              </a:solidFill>
            </a:endParaRPr>
          </a:p>
          <a:p>
            <a:pPr marL="63500" lvl="0" indent="0" algn="l" rtl="0">
              <a:lnSpc>
                <a:spcPct val="120000"/>
              </a:lnSpc>
              <a:spcBef>
                <a:spcPts val="0"/>
              </a:spcBef>
              <a:spcAft>
                <a:spcPts val="0"/>
              </a:spcAft>
              <a:buSzPct val="59090"/>
              <a:buNone/>
            </a:pPr>
            <a:endParaRPr sz="2200">
              <a:solidFill>
                <a:srgbClr val="FFFFFF"/>
              </a:solidFill>
            </a:endParaRPr>
          </a:p>
          <a:p>
            <a:pPr marL="63500" lvl="0" indent="0" algn="l" rtl="0">
              <a:lnSpc>
                <a:spcPct val="120000"/>
              </a:lnSpc>
              <a:spcBef>
                <a:spcPts val="0"/>
              </a:spcBef>
              <a:spcAft>
                <a:spcPts val="0"/>
              </a:spcAft>
              <a:buSzPct val="59090"/>
              <a:buNone/>
            </a:pPr>
            <a:endParaRPr sz="2200">
              <a:solidFill>
                <a:srgbClr val="FFFFFF"/>
              </a:solidFill>
            </a:endParaRPr>
          </a:p>
          <a:p>
            <a:pPr marL="63500" lvl="0" indent="0" algn="l" rtl="0">
              <a:lnSpc>
                <a:spcPct val="120000"/>
              </a:lnSpc>
              <a:spcBef>
                <a:spcPts val="0"/>
              </a:spcBef>
              <a:spcAft>
                <a:spcPts val="0"/>
              </a:spcAft>
              <a:buSzPct val="59090"/>
              <a:buNone/>
            </a:pPr>
            <a:r>
              <a:rPr lang="en" sz="2200">
                <a:solidFill>
                  <a:schemeClr val="dk1"/>
                </a:solidFill>
              </a:rPr>
              <a:t>Alpha:		             0,1     0,3     0,5     0,7     0,9</a:t>
            </a:r>
            <a:endParaRPr sz="2200">
              <a:solidFill>
                <a:schemeClr val="dk1"/>
              </a:solidFill>
            </a:endParaRPr>
          </a:p>
        </p:txBody>
      </p:sp>
      <p:pic>
        <p:nvPicPr>
          <p:cNvPr id="186" name="Google Shape;186;g2d4a615e256_0_156"/>
          <p:cNvPicPr preferRelativeResize="0"/>
          <p:nvPr/>
        </p:nvPicPr>
        <p:blipFill rotWithShape="1">
          <a:blip r:embed="rId3">
            <a:alphaModFix/>
          </a:blip>
          <a:srcRect/>
          <a:stretch/>
        </p:blipFill>
        <p:spPr>
          <a:xfrm>
            <a:off x="2368992" y="3404094"/>
            <a:ext cx="3304497" cy="653214"/>
          </a:xfrm>
          <a:prstGeom prst="rect">
            <a:avLst/>
          </a:prstGeom>
          <a:noFill/>
          <a:ln>
            <a:noFill/>
          </a:ln>
        </p:spPr>
      </p:pic>
      <p:pic>
        <p:nvPicPr>
          <p:cNvPr id="187" name="Google Shape;187;g2d4a615e256_0_156"/>
          <p:cNvPicPr preferRelativeResize="0"/>
          <p:nvPr/>
        </p:nvPicPr>
        <p:blipFill rotWithShape="1">
          <a:blip r:embed="rId4">
            <a:alphaModFix/>
          </a:blip>
          <a:srcRect/>
          <a:stretch/>
        </p:blipFill>
        <p:spPr>
          <a:xfrm>
            <a:off x="0" y="0"/>
            <a:ext cx="742000" cy="742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Google Shape;193;g2d4a615e256_0_182"/>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COMPUTACIONAL</a:t>
            </a:r>
            <a:endParaRPr/>
          </a:p>
        </p:txBody>
      </p:sp>
      <p:pic>
        <p:nvPicPr>
          <p:cNvPr id="194" name="Google Shape;194;g2d4a615e256_0_182"/>
          <p:cNvPicPr preferRelativeResize="0"/>
          <p:nvPr/>
        </p:nvPicPr>
        <p:blipFill rotWithShape="1">
          <a:blip r:embed="rId3">
            <a:alphaModFix/>
          </a:blip>
          <a:srcRect/>
          <a:stretch/>
        </p:blipFill>
        <p:spPr>
          <a:xfrm>
            <a:off x="768673" y="2810721"/>
            <a:ext cx="36577" cy="36577"/>
          </a:xfrm>
          <a:prstGeom prst="rect">
            <a:avLst/>
          </a:prstGeom>
          <a:noFill/>
          <a:ln>
            <a:noFill/>
          </a:ln>
        </p:spPr>
      </p:pic>
      <p:graphicFrame>
        <p:nvGraphicFramePr>
          <p:cNvPr id="195" name="Google Shape;195;g2d4a615e256_0_182"/>
          <p:cNvGraphicFramePr/>
          <p:nvPr>
            <p:extLst>
              <p:ext uri="{D42A27DB-BD31-4B8C-83A1-F6EECF244321}">
                <p14:modId xmlns:p14="http://schemas.microsoft.com/office/powerpoint/2010/main" val="2598350018"/>
              </p:ext>
            </p:extLst>
          </p:nvPr>
        </p:nvGraphicFramePr>
        <p:xfrm>
          <a:off x="768673" y="1258811"/>
          <a:ext cx="7000360" cy="3439664"/>
        </p:xfrm>
        <a:graphic>
          <a:graphicData uri="http://schemas.openxmlformats.org/drawingml/2006/table">
            <a:tbl>
              <a:tblPr>
                <a:noFill/>
                <a:tableStyleId>{0E8F4B11-EF1C-4E4E-BFCF-BD39C03BD899}</a:tableStyleId>
              </a:tblPr>
              <a:tblGrid>
                <a:gridCol w="875045">
                  <a:extLst>
                    <a:ext uri="{9D8B030D-6E8A-4147-A177-3AD203B41FA5}">
                      <a16:colId xmlns:a16="http://schemas.microsoft.com/office/drawing/2014/main" val="20000"/>
                    </a:ext>
                  </a:extLst>
                </a:gridCol>
                <a:gridCol w="875045">
                  <a:extLst>
                    <a:ext uri="{9D8B030D-6E8A-4147-A177-3AD203B41FA5}">
                      <a16:colId xmlns:a16="http://schemas.microsoft.com/office/drawing/2014/main" val="20001"/>
                    </a:ext>
                  </a:extLst>
                </a:gridCol>
                <a:gridCol w="875045">
                  <a:extLst>
                    <a:ext uri="{9D8B030D-6E8A-4147-A177-3AD203B41FA5}">
                      <a16:colId xmlns:a16="http://schemas.microsoft.com/office/drawing/2014/main" val="20002"/>
                    </a:ext>
                  </a:extLst>
                </a:gridCol>
                <a:gridCol w="875045">
                  <a:extLst>
                    <a:ext uri="{9D8B030D-6E8A-4147-A177-3AD203B41FA5}">
                      <a16:colId xmlns:a16="http://schemas.microsoft.com/office/drawing/2014/main" val="20003"/>
                    </a:ext>
                  </a:extLst>
                </a:gridCol>
                <a:gridCol w="875045">
                  <a:extLst>
                    <a:ext uri="{9D8B030D-6E8A-4147-A177-3AD203B41FA5}">
                      <a16:colId xmlns:a16="http://schemas.microsoft.com/office/drawing/2014/main" val="20004"/>
                    </a:ext>
                  </a:extLst>
                </a:gridCol>
                <a:gridCol w="875045">
                  <a:extLst>
                    <a:ext uri="{9D8B030D-6E8A-4147-A177-3AD203B41FA5}">
                      <a16:colId xmlns:a16="http://schemas.microsoft.com/office/drawing/2014/main" val="20005"/>
                    </a:ext>
                  </a:extLst>
                </a:gridCol>
                <a:gridCol w="875045">
                  <a:extLst>
                    <a:ext uri="{9D8B030D-6E8A-4147-A177-3AD203B41FA5}">
                      <a16:colId xmlns:a16="http://schemas.microsoft.com/office/drawing/2014/main" val="20006"/>
                    </a:ext>
                  </a:extLst>
                </a:gridCol>
                <a:gridCol w="875045">
                  <a:extLst>
                    <a:ext uri="{9D8B030D-6E8A-4147-A177-3AD203B41FA5}">
                      <a16:colId xmlns:a16="http://schemas.microsoft.com/office/drawing/2014/main" val="20007"/>
                    </a:ext>
                  </a:extLst>
                </a:gridCol>
              </a:tblGrid>
              <a:tr h="429958">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extLst>
                  <a:ext uri="{0D108BD9-81ED-4DB2-BD59-A6C34878D82A}">
                    <a16:rowId xmlns:a16="http://schemas.microsoft.com/office/drawing/2014/main" val="10000"/>
                  </a:ext>
                </a:extLst>
              </a:tr>
              <a:tr h="429958">
                <a:tc>
                  <a:txBody>
                    <a:bodyPr/>
                    <a:lstStyle/>
                    <a:p>
                      <a:pPr marL="0" lvl="0" indent="0" algn="just" rtl="0">
                        <a:lnSpc>
                          <a:spcPct val="197727"/>
                        </a:lnSpc>
                        <a:spcBef>
                          <a:spcPts val="400"/>
                        </a:spcBef>
                        <a:spcAft>
                          <a:spcPts val="0"/>
                        </a:spcAft>
                        <a:buClr>
                          <a:schemeClr val="dk1"/>
                        </a:buClr>
                        <a:buSzPts val="800"/>
                        <a:buFont typeface="Arial"/>
                        <a:buNone/>
                      </a:pPr>
                      <a:r>
                        <a:rPr lang="en" sz="700" dirty="0">
                          <a:solidFill>
                            <a:schemeClr val="dk1"/>
                          </a:solidFill>
                        </a:rPr>
                        <a:t>[255, 255, 255]</a:t>
                      </a:r>
                      <a:endParaRPr sz="700" dirty="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dirty="0">
                          <a:solidFill>
                            <a:schemeClr val="dk1"/>
                          </a:solidFill>
                        </a:rPr>
                        <a:t>[255, 255, 255]</a:t>
                      </a:r>
                      <a:endParaRPr sz="700" dirty="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dirty="0">
                          <a:solidFill>
                            <a:schemeClr val="lt1"/>
                          </a:solidFill>
                        </a:rPr>
                        <a:t>[0, 0, 0]</a:t>
                      </a:r>
                      <a:endParaRPr sz="700" dirty="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extLst>
                  <a:ext uri="{0D108BD9-81ED-4DB2-BD59-A6C34878D82A}">
                    <a16:rowId xmlns:a16="http://schemas.microsoft.com/office/drawing/2014/main" val="10001"/>
                  </a:ext>
                </a:extLst>
              </a:tr>
              <a:tr h="429958">
                <a:tc>
                  <a:txBody>
                    <a:bodyPr/>
                    <a:lstStyle/>
                    <a:p>
                      <a:pPr marL="0" lvl="0" indent="0" algn="just" rtl="0">
                        <a:lnSpc>
                          <a:spcPct val="197727"/>
                        </a:lnSpc>
                        <a:spcBef>
                          <a:spcPts val="400"/>
                        </a:spcBef>
                        <a:spcAft>
                          <a:spcPts val="0"/>
                        </a:spcAft>
                        <a:buClr>
                          <a:schemeClr val="dk1"/>
                        </a:buClr>
                        <a:buSzPts val="800"/>
                        <a:buFont typeface="Arial"/>
                        <a:buNone/>
                      </a:pPr>
                      <a:r>
                        <a:rPr lang="en" sz="700" dirty="0">
                          <a:solidFill>
                            <a:schemeClr val="dk1"/>
                          </a:solidFill>
                        </a:rPr>
                        <a:t>[255, 255, 255]</a:t>
                      </a:r>
                      <a:endParaRPr sz="700" dirty="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dirty="0">
                          <a:solidFill>
                            <a:schemeClr val="lt1"/>
                          </a:solidFill>
                        </a:rPr>
                        <a:t>[0, 0, 0]</a:t>
                      </a:r>
                      <a:endParaRPr sz="700" dirty="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extLst>
                  <a:ext uri="{0D108BD9-81ED-4DB2-BD59-A6C34878D82A}">
                    <a16:rowId xmlns:a16="http://schemas.microsoft.com/office/drawing/2014/main" val="10002"/>
                  </a:ext>
                </a:extLst>
              </a:tr>
              <a:tr h="429958">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extLst>
                  <a:ext uri="{0D108BD9-81ED-4DB2-BD59-A6C34878D82A}">
                    <a16:rowId xmlns:a16="http://schemas.microsoft.com/office/drawing/2014/main" val="10003"/>
                  </a:ext>
                </a:extLst>
              </a:tr>
              <a:tr h="429958">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extLst>
                  <a:ext uri="{0D108BD9-81ED-4DB2-BD59-A6C34878D82A}">
                    <a16:rowId xmlns:a16="http://schemas.microsoft.com/office/drawing/2014/main" val="10004"/>
                  </a:ext>
                </a:extLst>
              </a:tr>
              <a:tr h="429958">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dirty="0">
                          <a:solidFill>
                            <a:schemeClr val="dk1"/>
                          </a:solidFill>
                        </a:rPr>
                        <a:t>[255, 255, 255]</a:t>
                      </a:r>
                      <a:endParaRPr sz="700" dirty="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extLst>
                  <a:ext uri="{0D108BD9-81ED-4DB2-BD59-A6C34878D82A}">
                    <a16:rowId xmlns:a16="http://schemas.microsoft.com/office/drawing/2014/main" val="10005"/>
                  </a:ext>
                </a:extLst>
              </a:tr>
              <a:tr h="429958">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extLst>
                  <a:ext uri="{0D108BD9-81ED-4DB2-BD59-A6C34878D82A}">
                    <a16:rowId xmlns:a16="http://schemas.microsoft.com/office/drawing/2014/main" val="10006"/>
                  </a:ext>
                </a:extLst>
              </a:tr>
              <a:tr h="429958">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dk1"/>
                          </a:solidFill>
                        </a:rPr>
                        <a:t>[255, 255, 255]</a:t>
                      </a:r>
                      <a:endParaRPr sz="700">
                        <a:solidFill>
                          <a:schemeClr val="dk1"/>
                        </a:solidFill>
                      </a:endParaRPr>
                    </a:p>
                  </a:txBody>
                  <a:tcPr marL="91425" marR="91425" marT="91425" marB="91425">
                    <a:solidFill>
                      <a:schemeClr val="lt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a:solidFill>
                            <a:schemeClr val="lt1"/>
                          </a:solidFill>
                        </a:rPr>
                        <a:t>[0, 0, 0]</a:t>
                      </a:r>
                      <a:endParaRPr sz="700">
                        <a:solidFill>
                          <a:schemeClr val="lt1"/>
                        </a:solidFill>
                      </a:endParaRPr>
                    </a:p>
                  </a:txBody>
                  <a:tcPr marL="91425" marR="91425" marT="91425" marB="91425">
                    <a:solidFill>
                      <a:schemeClr val="dk1"/>
                    </a:solidFill>
                  </a:tcPr>
                </a:tc>
                <a:tc>
                  <a:txBody>
                    <a:bodyPr/>
                    <a:lstStyle/>
                    <a:p>
                      <a:pPr marL="0" lvl="0" indent="0" algn="just" rtl="0">
                        <a:lnSpc>
                          <a:spcPct val="197727"/>
                        </a:lnSpc>
                        <a:spcBef>
                          <a:spcPts val="400"/>
                        </a:spcBef>
                        <a:spcAft>
                          <a:spcPts val="0"/>
                        </a:spcAft>
                        <a:buClr>
                          <a:schemeClr val="dk1"/>
                        </a:buClr>
                        <a:buSzPts val="800"/>
                        <a:buFont typeface="Arial"/>
                        <a:buNone/>
                      </a:pPr>
                      <a:r>
                        <a:rPr lang="en" sz="700" dirty="0">
                          <a:solidFill>
                            <a:schemeClr val="dk1"/>
                          </a:solidFill>
                        </a:rPr>
                        <a:t>[255, 255, 255]</a:t>
                      </a:r>
                      <a:endParaRPr sz="700" dirty="0">
                        <a:solidFill>
                          <a:schemeClr val="dk1"/>
                        </a:solidFill>
                      </a:endParaRPr>
                    </a:p>
                  </a:txBody>
                  <a:tcPr marL="91425" marR="91425" marT="91425" marB="91425">
                    <a:solidFill>
                      <a:schemeClr val="lt1"/>
                    </a:solidFill>
                  </a:tcPr>
                </a:tc>
                <a:extLst>
                  <a:ext uri="{0D108BD9-81ED-4DB2-BD59-A6C34878D82A}">
                    <a16:rowId xmlns:a16="http://schemas.microsoft.com/office/drawing/2014/main" val="10007"/>
                  </a:ext>
                </a:extLst>
              </a:tr>
            </a:tbl>
          </a:graphicData>
        </a:graphic>
      </p:graphicFrame>
      <p:pic>
        <p:nvPicPr>
          <p:cNvPr id="196" name="Google Shape;196;g2d4a615e256_0_182"/>
          <p:cNvPicPr preferRelativeResize="0"/>
          <p:nvPr/>
        </p:nvPicPr>
        <p:blipFill rotWithShape="1">
          <a:blip r:embed="rId4">
            <a:alphaModFix/>
          </a:blip>
          <a:srcRect/>
          <a:stretch/>
        </p:blipFill>
        <p:spPr>
          <a:xfrm>
            <a:off x="0" y="0"/>
            <a:ext cx="742000" cy="742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g2d53576bc2c_0_7"/>
          <p:cNvSpPr txBox="1">
            <a:spLocks noGrp="1"/>
          </p:cNvSpPr>
          <p:nvPr>
            <p:ph type="title"/>
          </p:nvPr>
        </p:nvSpPr>
        <p:spPr>
          <a:xfrm>
            <a:off x="311708" y="276491"/>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Referências</a:t>
            </a:r>
            <a:endParaRPr/>
          </a:p>
        </p:txBody>
      </p:sp>
      <p:sp>
        <p:nvSpPr>
          <p:cNvPr id="202" name="Google Shape;202;g2d53576bc2c_0_7"/>
          <p:cNvSpPr txBox="1"/>
          <p:nvPr/>
        </p:nvSpPr>
        <p:spPr>
          <a:xfrm>
            <a:off x="386753" y="1051800"/>
            <a:ext cx="8370900" cy="3039900"/>
          </a:xfrm>
          <a:prstGeom prst="rect">
            <a:avLst/>
          </a:prstGeom>
          <a:noFill/>
          <a:ln>
            <a:noFill/>
          </a:ln>
        </p:spPr>
        <p:txBody>
          <a:bodyPr spcFirstLastPara="1" wrap="square" lIns="33250" tIns="33250" rIns="33250" bIns="33250" anchor="ctr" anchorCtr="0">
            <a:noAutofit/>
          </a:bodyPr>
          <a:lstStyle/>
          <a:p>
            <a:pPr marL="0" lvl="0" indent="0" algn="just" rtl="0">
              <a:lnSpc>
                <a:spcPct val="115000"/>
              </a:lnSpc>
              <a:spcBef>
                <a:spcPts val="0"/>
              </a:spcBef>
              <a:spcAft>
                <a:spcPts val="0"/>
              </a:spcAft>
              <a:buClr>
                <a:schemeClr val="dk1"/>
              </a:buClr>
              <a:buSzPts val="1100"/>
              <a:buFont typeface="Arial"/>
              <a:buNone/>
            </a:pPr>
            <a:r>
              <a:rPr lang="en" sz="1300">
                <a:solidFill>
                  <a:schemeClr val="dk1"/>
                </a:solidFill>
              </a:rPr>
              <a:t>MUSSE, Soraia Raupp. </a:t>
            </a:r>
            <a:r>
              <a:rPr lang="en" sz="1300" b="1">
                <a:solidFill>
                  <a:schemeClr val="dk1"/>
                </a:solidFill>
              </a:rPr>
              <a:t>Introdução ao Processamento de Imagens.</a:t>
            </a:r>
            <a:r>
              <a:rPr lang="en" sz="1300">
                <a:solidFill>
                  <a:schemeClr val="dk1"/>
                </a:solidFill>
              </a:rPr>
              <a:t> PUCRS. 2014. Apresentação de Power Point. Disponível em: https://www.inf.pucrs.br/~smusse/CG/PDFs2014_1/IntroPI_2014.pdf. Acesso em: 15 out. 2024.</a:t>
            </a:r>
            <a:endParaRPr sz="1300">
              <a:solidFill>
                <a:schemeClr val="dk1"/>
              </a:solidFill>
            </a:endParaRPr>
          </a:p>
          <a:p>
            <a:pPr marL="0" lvl="0" indent="165100" algn="just" rtl="0">
              <a:lnSpc>
                <a:spcPct val="115000"/>
              </a:lnSpc>
              <a:spcBef>
                <a:spcPts val="0"/>
              </a:spcBef>
              <a:spcAft>
                <a:spcPts val="0"/>
              </a:spcAft>
              <a:buClr>
                <a:schemeClr val="dk1"/>
              </a:buClr>
              <a:buSzPts val="1100"/>
              <a:buFont typeface="Arial"/>
              <a:buNone/>
            </a:pPr>
            <a:endParaRPr sz="1300">
              <a:solidFill>
                <a:schemeClr val="dk1"/>
              </a:solidFill>
            </a:endParaRPr>
          </a:p>
          <a:p>
            <a:pPr marL="0" lvl="0" indent="0" algn="just" rtl="0">
              <a:lnSpc>
                <a:spcPct val="115000"/>
              </a:lnSpc>
              <a:spcBef>
                <a:spcPts val="0"/>
              </a:spcBef>
              <a:spcAft>
                <a:spcPts val="0"/>
              </a:spcAft>
              <a:buClr>
                <a:schemeClr val="dk1"/>
              </a:buClr>
              <a:buSzPts val="1100"/>
              <a:buFont typeface="Arial"/>
              <a:buNone/>
            </a:pPr>
            <a:r>
              <a:rPr lang="en" sz="1450">
                <a:solidFill>
                  <a:schemeClr val="dk1"/>
                </a:solidFill>
                <a:highlight>
                  <a:srgbClr val="FFFFFF"/>
                </a:highlight>
                <a:latin typeface="Roboto"/>
                <a:ea typeface="Roboto"/>
                <a:cs typeface="Roboto"/>
                <a:sym typeface="Roboto"/>
              </a:rPr>
              <a:t>BATISTA NETO, João do E.S</a:t>
            </a:r>
            <a:r>
              <a:rPr lang="en" sz="1300">
                <a:solidFill>
                  <a:schemeClr val="dk1"/>
                </a:solidFill>
              </a:rPr>
              <a:t>. </a:t>
            </a:r>
            <a:r>
              <a:rPr lang="en" sz="1300" b="1">
                <a:solidFill>
                  <a:schemeClr val="dk1"/>
                </a:solidFill>
              </a:rPr>
              <a:t>Processamento de Imagens. </a:t>
            </a:r>
            <a:r>
              <a:rPr lang="en" sz="1300">
                <a:solidFill>
                  <a:schemeClr val="dk1"/>
                </a:solidFill>
              </a:rPr>
              <a:t>Instituto de Ciências Matemáticas e de Computação USP. 2016. Apresentação de Power Point. Disponível em: </a:t>
            </a:r>
            <a:r>
              <a:rPr lang="en" sz="1300">
                <a:solidFill>
                  <a:schemeClr val="dk1"/>
                </a:solidFill>
                <a:uFill>
                  <a:noFill/>
                </a:uFill>
                <a:hlinkClick r:id="rId3">
                  <a:extLst>
                    <a:ext uri="{A12FA001-AC4F-418D-AE19-62706E023703}">
                      <ahyp:hlinkClr xmlns:ahyp="http://schemas.microsoft.com/office/drawing/2018/hyperlinkcolor" val="tx"/>
                    </a:ext>
                  </a:extLst>
                </a:hlinkClick>
              </a:rPr>
              <a:t>http://www.lcad.icmc.usp.br/~jbatista/procimg/conceitos2.pdf</a:t>
            </a:r>
            <a:r>
              <a:rPr lang="en" sz="1300">
                <a:solidFill>
                  <a:schemeClr val="dk1"/>
                </a:solidFill>
              </a:rPr>
              <a:t>. Acesso em: 15 out. 2024.</a:t>
            </a:r>
            <a:endParaRPr sz="1300">
              <a:solidFill>
                <a:schemeClr val="dk1"/>
              </a:solidFill>
            </a:endParaRPr>
          </a:p>
          <a:p>
            <a:pPr marL="0" lvl="0" indent="0" algn="just" rtl="0">
              <a:lnSpc>
                <a:spcPct val="115000"/>
              </a:lnSpc>
              <a:spcBef>
                <a:spcPts val="0"/>
              </a:spcBef>
              <a:spcAft>
                <a:spcPts val="0"/>
              </a:spcAft>
              <a:buClr>
                <a:schemeClr val="dk1"/>
              </a:buClr>
              <a:buSzPts val="1100"/>
              <a:buFont typeface="Arial"/>
              <a:buNone/>
            </a:pPr>
            <a:endParaRPr sz="1300">
              <a:solidFill>
                <a:schemeClr val="dk1"/>
              </a:solidFill>
            </a:endParaRPr>
          </a:p>
          <a:p>
            <a:pPr marL="0" lvl="0" indent="0" algn="just" rtl="0">
              <a:lnSpc>
                <a:spcPct val="115000"/>
              </a:lnSpc>
              <a:spcBef>
                <a:spcPts val="0"/>
              </a:spcBef>
              <a:spcAft>
                <a:spcPts val="0"/>
              </a:spcAft>
              <a:buClr>
                <a:schemeClr val="dk1"/>
              </a:buClr>
              <a:buSzPts val="1100"/>
              <a:buFont typeface="Arial"/>
              <a:buNone/>
            </a:pPr>
            <a:r>
              <a:rPr lang="en" sz="1300">
                <a:solidFill>
                  <a:schemeClr val="dk1"/>
                </a:solidFill>
              </a:rPr>
              <a:t>CARVALHO, Bruno Motta de. </a:t>
            </a:r>
            <a:r>
              <a:rPr lang="en" sz="1300" b="1">
                <a:solidFill>
                  <a:schemeClr val="dk1"/>
                </a:solidFill>
              </a:rPr>
              <a:t>Representações de Cores.</a:t>
            </a:r>
            <a:r>
              <a:rPr lang="en" sz="1300">
                <a:solidFill>
                  <a:schemeClr val="dk1"/>
                </a:solidFill>
              </a:rPr>
              <a:t> UFRN. 2006. Apresentação de Power Point. Disponível em: https://dimap.ufrn.br/~motta/dim102/Introducao.pdf. Acesso em: 15 out. 2024.</a:t>
            </a:r>
            <a:endParaRPr sz="1300">
              <a:solidFill>
                <a:schemeClr val="dk1"/>
              </a:solidFill>
            </a:endParaRPr>
          </a:p>
          <a:p>
            <a:pPr marL="0" lvl="0" indent="0" algn="just" rtl="0">
              <a:lnSpc>
                <a:spcPct val="115000"/>
              </a:lnSpc>
              <a:spcBef>
                <a:spcPts val="0"/>
              </a:spcBef>
              <a:spcAft>
                <a:spcPts val="0"/>
              </a:spcAft>
              <a:buClr>
                <a:schemeClr val="dk1"/>
              </a:buClr>
              <a:buSzPts val="1100"/>
              <a:buFont typeface="Arial"/>
              <a:buNone/>
            </a:pPr>
            <a:endParaRPr sz="1300">
              <a:solidFill>
                <a:schemeClr val="dk1"/>
              </a:solidFill>
            </a:endParaRPr>
          </a:p>
          <a:p>
            <a:pPr marL="0" lvl="0" indent="0" algn="just" rtl="0">
              <a:lnSpc>
                <a:spcPct val="115000"/>
              </a:lnSpc>
              <a:spcBef>
                <a:spcPts val="0"/>
              </a:spcBef>
              <a:spcAft>
                <a:spcPts val="0"/>
              </a:spcAft>
              <a:buClr>
                <a:schemeClr val="dk1"/>
              </a:buClr>
              <a:buSzPts val="1100"/>
              <a:buFont typeface="Arial"/>
              <a:buNone/>
            </a:pPr>
            <a:r>
              <a:rPr lang="en" sz="1300">
                <a:solidFill>
                  <a:schemeClr val="dk1"/>
                </a:solidFill>
              </a:rPr>
              <a:t>PASCALE, Danny. </a:t>
            </a:r>
            <a:r>
              <a:rPr lang="en" sz="1300" b="1">
                <a:solidFill>
                  <a:schemeClr val="dk1"/>
                </a:solidFill>
              </a:rPr>
              <a:t>RGB coordinates of the Macbeth ColorChecker. </a:t>
            </a:r>
            <a:r>
              <a:rPr lang="en" sz="1300">
                <a:solidFill>
                  <a:schemeClr val="dk1"/>
                </a:solidFill>
              </a:rPr>
              <a:t>The BabelColor Company, v. 6, p. 6, 2006.</a:t>
            </a:r>
            <a:endParaRPr sz="1200">
              <a:solidFill>
                <a:schemeClr val="dk1"/>
              </a:solidFill>
            </a:endParaRPr>
          </a:p>
        </p:txBody>
      </p:sp>
      <p:pic>
        <p:nvPicPr>
          <p:cNvPr id="203" name="Google Shape;203;g2d53576bc2c_0_7"/>
          <p:cNvPicPr preferRelativeResize="0"/>
          <p:nvPr/>
        </p:nvPicPr>
        <p:blipFill rotWithShape="1">
          <a:blip r:embed="rId4">
            <a:alphaModFix/>
          </a:blip>
          <a:srcRect/>
          <a:stretch/>
        </p:blipFill>
        <p:spPr>
          <a:xfrm>
            <a:off x="0" y="0"/>
            <a:ext cx="742000" cy="742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g2d4a615e256_0_199"/>
          <p:cNvSpPr txBox="1">
            <a:spLocks noGrp="1"/>
          </p:cNvSpPr>
          <p:nvPr>
            <p:ph type="title"/>
          </p:nvPr>
        </p:nvSpPr>
        <p:spPr>
          <a:xfrm>
            <a:off x="311908" y="2233366"/>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OBRIGADO</a:t>
            </a:r>
            <a:endParaRPr/>
          </a:p>
        </p:txBody>
      </p:sp>
      <p:pic>
        <p:nvPicPr>
          <p:cNvPr id="209" name="Google Shape;209;g2d4a615e256_0_199"/>
          <p:cNvPicPr preferRelativeResize="0"/>
          <p:nvPr/>
        </p:nvPicPr>
        <p:blipFill rotWithShape="1">
          <a:blip r:embed="rId3">
            <a:alphaModFix/>
          </a:blip>
          <a:srcRect/>
          <a:stretch/>
        </p:blipFill>
        <p:spPr>
          <a:xfrm>
            <a:off x="0" y="0"/>
            <a:ext cx="742000" cy="742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2d4a615e256_0_0"/>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HUMANA</a:t>
            </a:r>
            <a:endParaRPr/>
          </a:p>
        </p:txBody>
      </p:sp>
      <p:sp>
        <p:nvSpPr>
          <p:cNvPr id="62" name="Google Shape;62;g2d4a615e256_0_0"/>
          <p:cNvSpPr txBox="1"/>
          <p:nvPr/>
        </p:nvSpPr>
        <p:spPr>
          <a:xfrm>
            <a:off x="2163602" y="4605125"/>
            <a:ext cx="4816800" cy="174900"/>
          </a:xfrm>
          <a:prstGeom prst="rect">
            <a:avLst/>
          </a:prstGeom>
          <a:noFill/>
          <a:ln>
            <a:noFill/>
          </a:ln>
        </p:spPr>
        <p:txBody>
          <a:bodyPr spcFirstLastPara="1" wrap="square" lIns="33250" tIns="33250" rIns="33250" bIns="33250" anchor="t" anchorCtr="0">
            <a:spAutoFit/>
          </a:bodyPr>
          <a:lstStyle/>
          <a:p>
            <a:pPr marL="0" marR="0" lvl="0" indent="165100" algn="ctr" rtl="0">
              <a:lnSpc>
                <a:spcPct val="115000"/>
              </a:lnSpc>
              <a:spcBef>
                <a:spcPts val="0"/>
              </a:spcBef>
              <a:spcAft>
                <a:spcPts val="0"/>
              </a:spcAft>
              <a:buClr>
                <a:srgbClr val="000000"/>
              </a:buClr>
              <a:buSzPts val="1100"/>
              <a:buFont typeface="Arial"/>
              <a:buNone/>
            </a:pPr>
            <a:r>
              <a:rPr lang="en" sz="700"/>
              <a:t>Fonte: </a:t>
            </a:r>
            <a:r>
              <a:rPr lang="en" sz="700" b="0" i="0" strike="noStrike" cap="none">
                <a:solidFill>
                  <a:schemeClr val="dk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https://www.inf.pucrs.br/~smusse/CG/PDFs2014_1/IntroPI_2014.pdf</a:t>
            </a:r>
            <a:endParaRPr sz="700" b="0" i="0" strike="noStrike" cap="none">
              <a:solidFill>
                <a:schemeClr val="dk1"/>
              </a:solidFill>
              <a:latin typeface="Arial"/>
              <a:ea typeface="Arial"/>
              <a:cs typeface="Arial"/>
              <a:sym typeface="Arial"/>
            </a:endParaRPr>
          </a:p>
        </p:txBody>
      </p:sp>
      <p:pic>
        <p:nvPicPr>
          <p:cNvPr id="63" name="Google Shape;63;g2d4a615e256_0_0"/>
          <p:cNvPicPr preferRelativeResize="0"/>
          <p:nvPr/>
        </p:nvPicPr>
        <p:blipFill>
          <a:blip r:embed="rId4">
            <a:alphaModFix/>
          </a:blip>
          <a:stretch>
            <a:fillRect/>
          </a:stretch>
        </p:blipFill>
        <p:spPr>
          <a:xfrm>
            <a:off x="1956576" y="1109475"/>
            <a:ext cx="5230837" cy="3327688"/>
          </a:xfrm>
          <a:prstGeom prst="rect">
            <a:avLst/>
          </a:prstGeom>
          <a:noFill/>
          <a:ln>
            <a:noFill/>
          </a:ln>
        </p:spPr>
      </p:pic>
      <p:pic>
        <p:nvPicPr>
          <p:cNvPr id="64" name="Google Shape;64;g2d4a615e256_0_0"/>
          <p:cNvPicPr preferRelativeResize="0"/>
          <p:nvPr/>
        </p:nvPicPr>
        <p:blipFill rotWithShape="1">
          <a:blip r:embed="rId5">
            <a:alphaModFix/>
          </a:blip>
          <a:srcRect/>
          <a:stretch/>
        </p:blipFill>
        <p:spPr>
          <a:xfrm>
            <a:off x="0" y="0"/>
            <a:ext cx="742000" cy="742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g2d4a615e256_0_8"/>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HUMANA</a:t>
            </a:r>
            <a:endParaRPr/>
          </a:p>
        </p:txBody>
      </p:sp>
      <p:sp>
        <p:nvSpPr>
          <p:cNvPr id="70" name="Google Shape;70;g2d4a615e256_0_8"/>
          <p:cNvSpPr txBox="1">
            <a:spLocks noGrp="1"/>
          </p:cNvSpPr>
          <p:nvPr>
            <p:ph type="body" idx="1"/>
          </p:nvPr>
        </p:nvSpPr>
        <p:spPr>
          <a:xfrm>
            <a:off x="311700" y="1152475"/>
            <a:ext cx="8520600" cy="3416400"/>
          </a:xfrm>
          <a:prstGeom prst="rect">
            <a:avLst/>
          </a:prstGeom>
          <a:noFill/>
          <a:ln>
            <a:noFill/>
          </a:ln>
        </p:spPr>
        <p:txBody>
          <a:bodyPr spcFirstLastPara="1" wrap="square" lIns="33250" tIns="33250" rIns="33250" bIns="33250" anchor="t" anchorCtr="0">
            <a:normAutofit fontScale="85000" lnSpcReduction="20000"/>
          </a:bodyPr>
          <a:lstStyle/>
          <a:p>
            <a:pPr marL="165100" lvl="0" indent="-134937" algn="l" rtl="0">
              <a:lnSpc>
                <a:spcPct val="100000"/>
              </a:lnSpc>
              <a:spcBef>
                <a:spcPts val="0"/>
              </a:spcBef>
              <a:spcAft>
                <a:spcPts val="0"/>
              </a:spcAft>
              <a:buClr>
                <a:schemeClr val="dk1"/>
              </a:buClr>
              <a:buSzPct val="100000"/>
              <a:buFont typeface="Poppins"/>
              <a:buChar char="●"/>
            </a:pPr>
            <a:r>
              <a:rPr lang="en" sz="2500">
                <a:solidFill>
                  <a:schemeClr val="dk1"/>
                </a:solidFill>
                <a:latin typeface="Poppins"/>
                <a:ea typeface="Poppins"/>
                <a:cs typeface="Poppins"/>
                <a:sym typeface="Poppins"/>
              </a:rPr>
              <a:t>Captação de Luz</a:t>
            </a:r>
            <a:endParaRPr sz="2500">
              <a:solidFill>
                <a:schemeClr val="dk1"/>
              </a:solidFill>
              <a:latin typeface="Poppins"/>
              <a:ea typeface="Poppins"/>
              <a:cs typeface="Poppins"/>
              <a:sym typeface="Poppins"/>
            </a:endParaRPr>
          </a:p>
          <a:p>
            <a:pPr marL="165100" lvl="0" indent="0" algn="l" rtl="0">
              <a:lnSpc>
                <a:spcPct val="100000"/>
              </a:lnSpc>
              <a:spcBef>
                <a:spcPts val="0"/>
              </a:spcBef>
              <a:spcAft>
                <a:spcPts val="0"/>
              </a:spcAft>
              <a:buSzPct val="52000"/>
              <a:buNone/>
            </a:pPr>
            <a:endParaRPr sz="2500">
              <a:solidFill>
                <a:schemeClr val="dk1"/>
              </a:solidFill>
              <a:latin typeface="Poppins"/>
              <a:ea typeface="Poppins"/>
              <a:cs typeface="Poppins"/>
              <a:sym typeface="Poppins"/>
            </a:endParaRPr>
          </a:p>
          <a:p>
            <a:pPr marL="63500" lvl="0" indent="0" algn="l" rtl="0">
              <a:lnSpc>
                <a:spcPct val="100000"/>
              </a:lnSpc>
              <a:spcBef>
                <a:spcPts val="0"/>
              </a:spcBef>
              <a:spcAft>
                <a:spcPts val="0"/>
              </a:spcAft>
              <a:buSzPct val="59090"/>
              <a:buNone/>
            </a:pPr>
            <a:r>
              <a:rPr lang="en" sz="2200">
                <a:solidFill>
                  <a:schemeClr val="dk1"/>
                </a:solidFill>
              </a:rPr>
              <a:t>Órgãos Sensores: Olhos.</a:t>
            </a:r>
            <a:endParaRPr sz="2200">
              <a:solidFill>
                <a:schemeClr val="dk1"/>
              </a:solidFill>
            </a:endParaRPr>
          </a:p>
          <a:p>
            <a:pPr marL="0" lvl="0" indent="0" algn="l" rtl="0">
              <a:lnSpc>
                <a:spcPct val="100000"/>
              </a:lnSpc>
              <a:spcBef>
                <a:spcPts val="0"/>
              </a:spcBef>
              <a:spcAft>
                <a:spcPts val="0"/>
              </a:spcAft>
              <a:buSzPct val="59090"/>
              <a:buNone/>
            </a:pPr>
            <a:endParaRPr sz="2200">
              <a:solidFill>
                <a:schemeClr val="dk1"/>
              </a:solidFill>
            </a:endParaRPr>
          </a:p>
          <a:p>
            <a:pPr marL="63500" lvl="0" indent="0" algn="l" rtl="0">
              <a:lnSpc>
                <a:spcPct val="100000"/>
              </a:lnSpc>
              <a:spcBef>
                <a:spcPts val="0"/>
              </a:spcBef>
              <a:spcAft>
                <a:spcPts val="0"/>
              </a:spcAft>
              <a:buSzPct val="59090"/>
              <a:buNone/>
            </a:pPr>
            <a:r>
              <a:rPr lang="en" sz="2200">
                <a:solidFill>
                  <a:schemeClr val="dk1"/>
                </a:solidFill>
              </a:rPr>
              <a:t>Estrutura do Olho Humano:</a:t>
            </a:r>
            <a:endParaRPr sz="2200">
              <a:solidFill>
                <a:schemeClr val="dk1"/>
              </a:solidFill>
            </a:endParaRPr>
          </a:p>
          <a:p>
            <a:pPr marL="63500" lvl="0" indent="0" algn="l" rtl="0">
              <a:lnSpc>
                <a:spcPct val="100000"/>
              </a:lnSpc>
              <a:spcBef>
                <a:spcPts val="0"/>
              </a:spcBef>
              <a:spcAft>
                <a:spcPts val="0"/>
              </a:spcAft>
              <a:buClr>
                <a:schemeClr val="dk1"/>
              </a:buClr>
              <a:buSzPts val="340"/>
              <a:buFont typeface="Arial"/>
              <a:buNone/>
            </a:pPr>
            <a:endParaRPr sz="2200">
              <a:solidFill>
                <a:schemeClr val="dk1"/>
              </a:solidFill>
            </a:endParaRPr>
          </a:p>
          <a:p>
            <a:pPr marL="63500" lvl="0" indent="0" algn="l" rtl="0">
              <a:lnSpc>
                <a:spcPct val="100000"/>
              </a:lnSpc>
              <a:spcBef>
                <a:spcPts val="0"/>
              </a:spcBef>
              <a:spcAft>
                <a:spcPts val="0"/>
              </a:spcAft>
              <a:buClr>
                <a:schemeClr val="dk1"/>
              </a:buClr>
              <a:buSzPts val="340"/>
              <a:buFont typeface="Arial"/>
              <a:buNone/>
            </a:pPr>
            <a:r>
              <a:rPr lang="en" sz="2200">
                <a:solidFill>
                  <a:schemeClr val="dk1"/>
                </a:solidFill>
              </a:rPr>
              <a:t>Retina: Área sensível à luz – conectada ao nervo óptico.</a:t>
            </a:r>
            <a:endParaRPr sz="2200">
              <a:solidFill>
                <a:schemeClr val="dk1"/>
              </a:solidFill>
            </a:endParaRPr>
          </a:p>
          <a:p>
            <a:pPr marL="63500" lvl="0" indent="0" algn="l" rtl="0">
              <a:lnSpc>
                <a:spcPct val="100000"/>
              </a:lnSpc>
              <a:spcBef>
                <a:spcPts val="0"/>
              </a:spcBef>
              <a:spcAft>
                <a:spcPts val="0"/>
              </a:spcAft>
              <a:buClr>
                <a:schemeClr val="dk1"/>
              </a:buClr>
              <a:buSzPts val="340"/>
              <a:buFont typeface="Arial"/>
              <a:buNone/>
            </a:pPr>
            <a:r>
              <a:rPr lang="en" sz="2200">
                <a:solidFill>
                  <a:schemeClr val="dk1"/>
                </a:solidFill>
              </a:rPr>
              <a:t>Íris: Controla a quantidade de luz que entra no olho.</a:t>
            </a:r>
            <a:endParaRPr sz="2200">
              <a:solidFill>
                <a:schemeClr val="dk1"/>
              </a:solidFill>
            </a:endParaRPr>
          </a:p>
          <a:p>
            <a:pPr marL="63500" lvl="0" indent="0" algn="l" rtl="0">
              <a:lnSpc>
                <a:spcPct val="100000"/>
              </a:lnSpc>
              <a:spcBef>
                <a:spcPts val="0"/>
              </a:spcBef>
              <a:spcAft>
                <a:spcPts val="0"/>
              </a:spcAft>
              <a:buSzPct val="59090"/>
              <a:buNone/>
            </a:pPr>
            <a:r>
              <a:rPr lang="en" sz="2200">
                <a:solidFill>
                  <a:schemeClr val="dk1"/>
                </a:solidFill>
              </a:rPr>
              <a:t>Lente (cristalino): Facilita o foco.</a:t>
            </a:r>
            <a:endParaRPr sz="2200">
              <a:solidFill>
                <a:schemeClr val="dk1"/>
              </a:solidFill>
            </a:endParaRPr>
          </a:p>
          <a:p>
            <a:pPr marL="63500" lvl="0" indent="0" algn="l" rtl="0">
              <a:lnSpc>
                <a:spcPct val="100000"/>
              </a:lnSpc>
              <a:spcBef>
                <a:spcPts val="0"/>
              </a:spcBef>
              <a:spcAft>
                <a:spcPts val="0"/>
              </a:spcAft>
              <a:buClr>
                <a:schemeClr val="dk1"/>
              </a:buClr>
              <a:buSzPts val="340"/>
              <a:buFont typeface="Arial"/>
              <a:buNone/>
            </a:pPr>
            <a:endParaRPr sz="2200">
              <a:solidFill>
                <a:schemeClr val="dk1"/>
              </a:solidFill>
            </a:endParaRPr>
          </a:p>
          <a:p>
            <a:pPr marL="63500" lvl="0" indent="0" algn="l" rtl="0">
              <a:lnSpc>
                <a:spcPct val="100000"/>
              </a:lnSpc>
              <a:spcBef>
                <a:spcPts val="0"/>
              </a:spcBef>
              <a:spcAft>
                <a:spcPts val="0"/>
              </a:spcAft>
              <a:buClr>
                <a:schemeClr val="dk1"/>
              </a:buClr>
              <a:buSzPts val="340"/>
              <a:buFont typeface="Arial"/>
              <a:buNone/>
            </a:pPr>
            <a:r>
              <a:rPr lang="en" sz="2200">
                <a:solidFill>
                  <a:schemeClr val="dk1"/>
                </a:solidFill>
              </a:rPr>
              <a:t>Funcionamento</a:t>
            </a:r>
            <a:endParaRPr sz="2200">
              <a:solidFill>
                <a:schemeClr val="dk1"/>
              </a:solidFill>
            </a:endParaRPr>
          </a:p>
          <a:p>
            <a:pPr marL="63500" lvl="0" indent="0" algn="l" rtl="0">
              <a:lnSpc>
                <a:spcPct val="100000"/>
              </a:lnSpc>
              <a:spcBef>
                <a:spcPts val="0"/>
              </a:spcBef>
              <a:spcAft>
                <a:spcPts val="0"/>
              </a:spcAft>
              <a:buClr>
                <a:schemeClr val="dk1"/>
              </a:buClr>
              <a:buSzPts val="340"/>
              <a:buFont typeface="Arial"/>
              <a:buNone/>
            </a:pPr>
            <a:r>
              <a:rPr lang="en" sz="2200">
                <a:solidFill>
                  <a:schemeClr val="dk1"/>
                </a:solidFill>
              </a:rPr>
              <a:t>Luz: Entra no olho e alcança a retina.</a:t>
            </a:r>
            <a:endParaRPr sz="2200">
              <a:solidFill>
                <a:schemeClr val="dk1"/>
              </a:solidFill>
            </a:endParaRPr>
          </a:p>
          <a:p>
            <a:pPr marL="63500" lvl="0" indent="0" algn="l" rtl="0">
              <a:lnSpc>
                <a:spcPct val="100000"/>
              </a:lnSpc>
              <a:spcBef>
                <a:spcPts val="0"/>
              </a:spcBef>
              <a:spcAft>
                <a:spcPts val="0"/>
              </a:spcAft>
              <a:buClr>
                <a:schemeClr val="dk1"/>
              </a:buClr>
              <a:buSzPts val="340"/>
              <a:buFont typeface="Arial"/>
              <a:buNone/>
            </a:pPr>
            <a:r>
              <a:rPr lang="en" sz="2200">
                <a:solidFill>
                  <a:schemeClr val="dk1"/>
                </a:solidFill>
              </a:rPr>
              <a:t>Retina: Possui células fotossensíveis.</a:t>
            </a:r>
            <a:endParaRPr sz="2200">
              <a:solidFill>
                <a:schemeClr val="dk1"/>
              </a:solidFill>
            </a:endParaRPr>
          </a:p>
          <a:p>
            <a:pPr marL="63500" lvl="0" indent="0" algn="l" rtl="0">
              <a:lnSpc>
                <a:spcPct val="100000"/>
              </a:lnSpc>
              <a:spcBef>
                <a:spcPts val="0"/>
              </a:spcBef>
              <a:spcAft>
                <a:spcPts val="0"/>
              </a:spcAft>
              <a:buSzPct val="59090"/>
              <a:buNone/>
            </a:pPr>
            <a:r>
              <a:rPr lang="en" sz="2200">
                <a:solidFill>
                  <a:schemeClr val="dk1"/>
                </a:solidFill>
              </a:rPr>
              <a:t>Transmitem sinais elétricos para o cérebro.</a:t>
            </a:r>
            <a:endParaRPr sz="2200">
              <a:solidFill>
                <a:schemeClr val="dk1"/>
              </a:solidFill>
            </a:endParaRPr>
          </a:p>
        </p:txBody>
      </p:sp>
      <p:pic>
        <p:nvPicPr>
          <p:cNvPr id="71" name="Google Shape;71;g2d4a615e256_0_8"/>
          <p:cNvPicPr preferRelativeResize="0"/>
          <p:nvPr/>
        </p:nvPicPr>
        <p:blipFill rotWithShape="1">
          <a:blip r:embed="rId3">
            <a:alphaModFix/>
          </a:blip>
          <a:srcRect/>
          <a:stretch/>
        </p:blipFill>
        <p:spPr>
          <a:xfrm>
            <a:off x="5936020" y="1017687"/>
            <a:ext cx="2972299" cy="1594664"/>
          </a:xfrm>
          <a:prstGeom prst="rect">
            <a:avLst/>
          </a:prstGeom>
          <a:noFill/>
          <a:ln>
            <a:noFill/>
          </a:ln>
        </p:spPr>
      </p:pic>
      <p:sp>
        <p:nvSpPr>
          <p:cNvPr id="72" name="Google Shape;72;g2d4a615e256_0_8"/>
          <p:cNvSpPr txBox="1"/>
          <p:nvPr/>
        </p:nvSpPr>
        <p:spPr>
          <a:xfrm>
            <a:off x="6450625" y="2612340"/>
            <a:ext cx="1943100" cy="174900"/>
          </a:xfrm>
          <a:prstGeom prst="rect">
            <a:avLst/>
          </a:prstGeom>
          <a:noFill/>
          <a:ln>
            <a:noFill/>
          </a:ln>
        </p:spPr>
        <p:txBody>
          <a:bodyPr spcFirstLastPara="1" wrap="square" lIns="33250" tIns="33250" rIns="33250" bIns="3325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700">
                <a:solidFill>
                  <a:schemeClr val="dk1"/>
                </a:solidFill>
              </a:rPr>
              <a:t>Fonte: </a:t>
            </a:r>
            <a:r>
              <a:rPr lang="en" sz="700" b="0" i="0" u="none" strike="noStrike" cap="none">
                <a:solidFill>
                  <a:schemeClr val="dk1"/>
                </a:solidFill>
                <a:latin typeface="Arial"/>
                <a:ea typeface="Arial"/>
                <a:cs typeface="Arial"/>
                <a:sym typeface="Arial"/>
              </a:rPr>
              <a:t>https://www.todamateria.com.br/olho/s/</a:t>
            </a:r>
            <a:endParaRPr sz="700" b="0" i="0" u="none" strike="noStrike" cap="none">
              <a:solidFill>
                <a:schemeClr val="dk1"/>
              </a:solidFill>
              <a:latin typeface="Arial"/>
              <a:ea typeface="Arial"/>
              <a:cs typeface="Arial"/>
              <a:sym typeface="Arial"/>
            </a:endParaRPr>
          </a:p>
        </p:txBody>
      </p:sp>
      <p:sp>
        <p:nvSpPr>
          <p:cNvPr id="73" name="Google Shape;73;g2d4a615e256_0_8"/>
          <p:cNvSpPr txBox="1">
            <a:spLocks noGrp="1"/>
          </p:cNvSpPr>
          <p:nvPr>
            <p:ph type="body" idx="1"/>
          </p:nvPr>
        </p:nvSpPr>
        <p:spPr>
          <a:xfrm>
            <a:off x="311904" y="4652955"/>
            <a:ext cx="8520600" cy="482400"/>
          </a:xfrm>
          <a:prstGeom prst="rect">
            <a:avLst/>
          </a:prstGeom>
          <a:noFill/>
          <a:ln>
            <a:noFill/>
          </a:ln>
        </p:spPr>
        <p:txBody>
          <a:bodyPr spcFirstLastPara="1" wrap="square" lIns="33250" tIns="33250" rIns="33250" bIns="33250" anchor="t" anchorCtr="0">
            <a:normAutofit/>
          </a:bodyPr>
          <a:lstStyle/>
          <a:p>
            <a:pPr marL="63500" lvl="0" indent="0" algn="l" rtl="0">
              <a:lnSpc>
                <a:spcPct val="100000"/>
              </a:lnSpc>
              <a:spcBef>
                <a:spcPts val="0"/>
              </a:spcBef>
              <a:spcAft>
                <a:spcPts val="0"/>
              </a:spcAft>
              <a:buSzPts val="300"/>
              <a:buNone/>
            </a:pPr>
            <a:r>
              <a:rPr lang="en" sz="1200">
                <a:solidFill>
                  <a:schemeClr val="dk1"/>
                </a:solidFill>
                <a:latin typeface="Poppins"/>
                <a:ea typeface="Poppins"/>
                <a:cs typeface="Poppins"/>
                <a:sym typeface="Poppins"/>
              </a:rPr>
              <a:t>Teste seu ponto cego -&gt; https://www.clinos.com.br/publicacao/vamos-testar-seu-ponto-cego</a:t>
            </a:r>
            <a:endParaRPr sz="1000">
              <a:solidFill>
                <a:schemeClr val="dk1"/>
              </a:solidFill>
            </a:endParaRPr>
          </a:p>
        </p:txBody>
      </p:sp>
      <p:pic>
        <p:nvPicPr>
          <p:cNvPr id="74" name="Google Shape;74;g2d4a615e256_0_8"/>
          <p:cNvPicPr preferRelativeResize="0"/>
          <p:nvPr/>
        </p:nvPicPr>
        <p:blipFill rotWithShape="1">
          <a:blip r:embed="rId4">
            <a:alphaModFix/>
          </a:blip>
          <a:srcRect/>
          <a:stretch/>
        </p:blipFill>
        <p:spPr>
          <a:xfrm>
            <a:off x="0" y="0"/>
            <a:ext cx="742000" cy="742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2d4a615e256_0_27"/>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HUMANA</a:t>
            </a:r>
            <a:endParaRPr/>
          </a:p>
        </p:txBody>
      </p:sp>
      <p:sp>
        <p:nvSpPr>
          <p:cNvPr id="80" name="Google Shape;80;g2d4a615e256_0_27"/>
          <p:cNvSpPr txBox="1">
            <a:spLocks noGrp="1"/>
          </p:cNvSpPr>
          <p:nvPr>
            <p:ph type="body" idx="1"/>
          </p:nvPr>
        </p:nvSpPr>
        <p:spPr>
          <a:xfrm>
            <a:off x="311700" y="1152475"/>
            <a:ext cx="8520600" cy="3416400"/>
          </a:xfrm>
          <a:prstGeom prst="rect">
            <a:avLst/>
          </a:prstGeom>
          <a:noFill/>
          <a:ln>
            <a:noFill/>
          </a:ln>
        </p:spPr>
        <p:txBody>
          <a:bodyPr spcFirstLastPara="1" wrap="square" lIns="33250" tIns="33250" rIns="33250" bIns="33250" anchor="t" anchorCtr="0">
            <a:normAutofit fontScale="70000" lnSpcReduction="20000"/>
          </a:bodyPr>
          <a:lstStyle/>
          <a:p>
            <a:pPr marL="165100" lvl="0" indent="-123825" algn="l" rtl="0">
              <a:lnSpc>
                <a:spcPct val="100000"/>
              </a:lnSpc>
              <a:spcBef>
                <a:spcPts val="0"/>
              </a:spcBef>
              <a:spcAft>
                <a:spcPts val="0"/>
              </a:spcAft>
              <a:buClr>
                <a:schemeClr val="dk1"/>
              </a:buClr>
              <a:buSzPct val="100000"/>
              <a:buFont typeface="Poppins"/>
              <a:buChar char="●"/>
            </a:pPr>
            <a:r>
              <a:rPr lang="en" sz="2500">
                <a:solidFill>
                  <a:schemeClr val="dk1"/>
                </a:solidFill>
                <a:latin typeface="Poppins"/>
                <a:ea typeface="Poppins"/>
                <a:cs typeface="Poppins"/>
                <a:sym typeface="Poppins"/>
              </a:rPr>
              <a:t>Células fotossensíveis</a:t>
            </a:r>
            <a:endParaRPr sz="2500">
              <a:solidFill>
                <a:schemeClr val="dk1"/>
              </a:solidFill>
              <a:latin typeface="Poppins"/>
              <a:ea typeface="Poppins"/>
              <a:cs typeface="Poppins"/>
              <a:sym typeface="Poppins"/>
            </a:endParaRPr>
          </a:p>
          <a:p>
            <a:pPr marL="165100" lvl="0" indent="0" algn="l" rtl="0">
              <a:lnSpc>
                <a:spcPct val="100000"/>
              </a:lnSpc>
              <a:spcBef>
                <a:spcPts val="0"/>
              </a:spcBef>
              <a:spcAft>
                <a:spcPts val="0"/>
              </a:spcAft>
              <a:buSzPct val="56000"/>
              <a:buNone/>
            </a:pPr>
            <a:endParaRPr sz="2500">
              <a:solidFill>
                <a:schemeClr val="dk1"/>
              </a:solidFill>
              <a:latin typeface="Poppins"/>
              <a:ea typeface="Poppins"/>
              <a:cs typeface="Poppins"/>
              <a:sym typeface="Poppins"/>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Bastões:</a:t>
            </a:r>
            <a:endParaRPr sz="2200">
              <a:solidFill>
                <a:schemeClr val="dk1"/>
              </a:solidFill>
            </a:endParaRPr>
          </a:p>
          <a:p>
            <a:pPr marL="63500" lvl="0" indent="0" algn="l" rtl="0">
              <a:lnSpc>
                <a:spcPct val="100000"/>
              </a:lnSpc>
              <a:spcBef>
                <a:spcPts val="0"/>
              </a:spcBef>
              <a:spcAft>
                <a:spcPts val="0"/>
              </a:spcAft>
              <a:buSzPct val="63636"/>
              <a:buNone/>
            </a:pPr>
            <a:r>
              <a:rPr lang="en" sz="2200">
                <a:solidFill>
                  <a:schemeClr val="dk1"/>
                </a:solidFill>
              </a:rPr>
              <a:t>Quantidade: 120 milhões</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Maior concentração na periferia da retina</a:t>
            </a:r>
            <a:endParaRPr sz="2200">
              <a:solidFill>
                <a:schemeClr val="dk1"/>
              </a:solidFill>
            </a:endParaRPr>
          </a:p>
          <a:p>
            <a:pPr marL="63500" lvl="0" indent="0" algn="l" rtl="0">
              <a:lnSpc>
                <a:spcPct val="100000"/>
              </a:lnSpc>
              <a:spcBef>
                <a:spcPts val="0"/>
              </a:spcBef>
              <a:spcAft>
                <a:spcPts val="0"/>
              </a:spcAft>
              <a:buSzPct val="63636"/>
              <a:buNone/>
            </a:pPr>
            <a:r>
              <a:rPr lang="en" sz="2200">
                <a:solidFill>
                  <a:schemeClr val="dk1"/>
                </a:solidFill>
              </a:rPr>
              <a:t>Não detectam cor (somente intensidade)</a:t>
            </a:r>
            <a:endParaRPr sz="2200">
              <a:solidFill>
                <a:schemeClr val="dk1"/>
              </a:solidFill>
            </a:endParaRPr>
          </a:p>
          <a:p>
            <a:pPr marL="0" lvl="0" indent="0" algn="l" rtl="0">
              <a:lnSpc>
                <a:spcPct val="100000"/>
              </a:lnSpc>
              <a:spcBef>
                <a:spcPts val="0"/>
              </a:spcBef>
              <a:spcAft>
                <a:spcPts val="0"/>
              </a:spcAft>
              <a:buClr>
                <a:schemeClr val="dk1"/>
              </a:buClr>
              <a:buSzPts val="280"/>
              <a:buFont typeface="Arial"/>
              <a:buNone/>
            </a:pP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Cones:</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Quantidade: 6 a 7 milhões</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Responsáveis pela visão colorida</a:t>
            </a:r>
            <a:endParaRPr sz="2200">
              <a:solidFill>
                <a:schemeClr val="dk1"/>
              </a:solidFill>
            </a:endParaRPr>
          </a:p>
          <a:p>
            <a:pPr marL="63500" lvl="0" indent="0" algn="l" rtl="0">
              <a:lnSpc>
                <a:spcPct val="100000"/>
              </a:lnSpc>
              <a:spcBef>
                <a:spcPts val="0"/>
              </a:spcBef>
              <a:spcAft>
                <a:spcPts val="0"/>
              </a:spcAft>
              <a:buSzPct val="63636"/>
              <a:buNone/>
            </a:pPr>
            <a:r>
              <a:rPr lang="en" sz="2200">
                <a:solidFill>
                  <a:schemeClr val="dk1"/>
                </a:solidFill>
              </a:rPr>
              <a:t>Muito sensíveis</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Encontrados principalmente perto da fóvea</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3 tipos com receptores</a:t>
            </a:r>
            <a:endParaRPr sz="2200">
              <a:solidFill>
                <a:schemeClr val="dk1"/>
              </a:solidFill>
            </a:endParaRPr>
          </a:p>
          <a:p>
            <a:pPr marL="63500" lvl="0" indent="0" algn="l" rtl="0">
              <a:lnSpc>
                <a:spcPct val="100000"/>
              </a:lnSpc>
              <a:spcBef>
                <a:spcPts val="0"/>
              </a:spcBef>
              <a:spcAft>
                <a:spcPts val="0"/>
              </a:spcAft>
              <a:buSzPct val="63636"/>
              <a:buNone/>
            </a:pPr>
            <a:r>
              <a:rPr lang="en" sz="2200">
                <a:solidFill>
                  <a:schemeClr val="dk1"/>
                </a:solidFill>
              </a:rPr>
              <a:t>3 tipos com receptores químicos: Comprimentos de onda grandes (vermelho), médios (verde) e curtos (azul )</a:t>
            </a:r>
            <a:endParaRPr sz="2200">
              <a:solidFill>
                <a:schemeClr val="dk1"/>
              </a:solidFill>
            </a:endParaRPr>
          </a:p>
        </p:txBody>
      </p:sp>
      <p:pic>
        <p:nvPicPr>
          <p:cNvPr id="81" name="Google Shape;81;g2d4a615e256_0_27"/>
          <p:cNvPicPr preferRelativeResize="0"/>
          <p:nvPr/>
        </p:nvPicPr>
        <p:blipFill>
          <a:blip r:embed="rId3">
            <a:alphaModFix/>
          </a:blip>
          <a:stretch>
            <a:fillRect/>
          </a:stretch>
        </p:blipFill>
        <p:spPr>
          <a:xfrm>
            <a:off x="6112878" y="1017725"/>
            <a:ext cx="2653447" cy="2361124"/>
          </a:xfrm>
          <a:prstGeom prst="rect">
            <a:avLst/>
          </a:prstGeom>
          <a:noFill/>
          <a:ln>
            <a:noFill/>
          </a:ln>
        </p:spPr>
      </p:pic>
      <p:sp>
        <p:nvSpPr>
          <p:cNvPr id="82" name="Google Shape;82;g2d4a615e256_0_27"/>
          <p:cNvSpPr txBox="1"/>
          <p:nvPr/>
        </p:nvSpPr>
        <p:spPr>
          <a:xfrm>
            <a:off x="5699450" y="3185025"/>
            <a:ext cx="3220800" cy="390300"/>
          </a:xfrm>
          <a:prstGeom prst="rect">
            <a:avLst/>
          </a:prstGeom>
          <a:noFill/>
          <a:ln>
            <a:noFill/>
          </a:ln>
        </p:spPr>
        <p:txBody>
          <a:bodyPr spcFirstLastPara="1" wrap="square" lIns="33250" tIns="33250" rIns="33250" bIns="3325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700">
                <a:solidFill>
                  <a:schemeClr val="dk1"/>
                </a:solidFill>
              </a:rPr>
              <a:t>Fonte: https://pt.khanacademy.org/science/6-ano/vida-e-evolucao-a-visao/o-olho/a/o-olho-humano-e-a-visao</a:t>
            </a:r>
            <a:endParaRPr sz="700" b="0" i="0" u="none" strike="noStrike" cap="none">
              <a:solidFill>
                <a:schemeClr val="dk1"/>
              </a:solidFill>
              <a:latin typeface="Arial"/>
              <a:ea typeface="Arial"/>
              <a:cs typeface="Arial"/>
              <a:sym typeface="Arial"/>
            </a:endParaRPr>
          </a:p>
        </p:txBody>
      </p:sp>
      <p:pic>
        <p:nvPicPr>
          <p:cNvPr id="83" name="Google Shape;83;g2d4a615e256_0_27"/>
          <p:cNvPicPr preferRelativeResize="0"/>
          <p:nvPr/>
        </p:nvPicPr>
        <p:blipFill rotWithShape="1">
          <a:blip r:embed="rId4">
            <a:alphaModFix/>
          </a:blip>
          <a:srcRect/>
          <a:stretch/>
        </p:blipFill>
        <p:spPr>
          <a:xfrm>
            <a:off x="0" y="0"/>
            <a:ext cx="742000" cy="742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g2d4a615e256_0_37"/>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HUMANA</a:t>
            </a:r>
            <a:endParaRPr/>
          </a:p>
        </p:txBody>
      </p:sp>
      <p:sp>
        <p:nvSpPr>
          <p:cNvPr id="89" name="Google Shape;89;g2d4a615e256_0_37"/>
          <p:cNvSpPr txBox="1">
            <a:spLocks noGrp="1"/>
          </p:cNvSpPr>
          <p:nvPr>
            <p:ph type="body" idx="1"/>
          </p:nvPr>
        </p:nvSpPr>
        <p:spPr>
          <a:xfrm>
            <a:off x="311700" y="1152475"/>
            <a:ext cx="8520600" cy="3416400"/>
          </a:xfrm>
          <a:prstGeom prst="rect">
            <a:avLst/>
          </a:prstGeom>
          <a:noFill/>
          <a:ln>
            <a:noFill/>
          </a:ln>
        </p:spPr>
        <p:txBody>
          <a:bodyPr spcFirstLastPara="1" wrap="square" lIns="33250" tIns="33250" rIns="33250" bIns="33250" anchor="t" anchorCtr="0">
            <a:normAutofit/>
          </a:bodyPr>
          <a:lstStyle/>
          <a:p>
            <a:pPr marL="165100" lvl="0" indent="-158750" algn="l" rtl="0">
              <a:lnSpc>
                <a:spcPct val="100000"/>
              </a:lnSpc>
              <a:spcBef>
                <a:spcPts val="0"/>
              </a:spcBef>
              <a:spcAft>
                <a:spcPts val="0"/>
              </a:spcAft>
              <a:buClr>
                <a:schemeClr val="dk1"/>
              </a:buClr>
              <a:buSzPts val="2500"/>
              <a:buFont typeface="Poppins"/>
              <a:buChar char="●"/>
            </a:pPr>
            <a:r>
              <a:rPr lang="en" sz="2500">
                <a:solidFill>
                  <a:schemeClr val="dk1"/>
                </a:solidFill>
                <a:latin typeface="Poppins"/>
                <a:ea typeface="Poppins"/>
                <a:cs typeface="Poppins"/>
                <a:sym typeface="Poppins"/>
              </a:rPr>
              <a:t>Cones</a:t>
            </a:r>
            <a:endParaRPr sz="2500">
              <a:solidFill>
                <a:schemeClr val="dk1"/>
              </a:solidFill>
              <a:latin typeface="Poppins"/>
              <a:ea typeface="Poppins"/>
              <a:cs typeface="Poppins"/>
              <a:sym typeface="Poppins"/>
            </a:endParaRPr>
          </a:p>
          <a:p>
            <a:pPr marL="165100" lvl="0" indent="0" algn="l" rtl="0">
              <a:lnSpc>
                <a:spcPct val="100000"/>
              </a:lnSpc>
              <a:spcBef>
                <a:spcPts val="0"/>
              </a:spcBef>
              <a:spcAft>
                <a:spcPts val="0"/>
              </a:spcAft>
              <a:buSzPts val="1300"/>
              <a:buNone/>
            </a:pPr>
            <a:endParaRPr sz="2500">
              <a:solidFill>
                <a:schemeClr val="dk1"/>
              </a:solidFill>
              <a:latin typeface="Poppins"/>
              <a:ea typeface="Poppins"/>
              <a:cs typeface="Poppins"/>
              <a:sym typeface="Poppins"/>
            </a:endParaRPr>
          </a:p>
          <a:p>
            <a:pPr marL="63500" lvl="0" indent="0" algn="l" rtl="0">
              <a:lnSpc>
                <a:spcPct val="100000"/>
              </a:lnSpc>
              <a:spcBef>
                <a:spcPts val="0"/>
              </a:spcBef>
              <a:spcAft>
                <a:spcPts val="0"/>
              </a:spcAft>
              <a:buSzPts val="1300"/>
              <a:buNone/>
            </a:pPr>
            <a:endParaRPr sz="2200">
              <a:solidFill>
                <a:schemeClr val="dk1"/>
              </a:solidFill>
            </a:endParaRPr>
          </a:p>
        </p:txBody>
      </p:sp>
      <p:pic>
        <p:nvPicPr>
          <p:cNvPr id="90" name="Google Shape;90;g2d4a615e256_0_37"/>
          <p:cNvPicPr preferRelativeResize="0"/>
          <p:nvPr/>
        </p:nvPicPr>
        <p:blipFill rotWithShape="1">
          <a:blip r:embed="rId3">
            <a:alphaModFix/>
          </a:blip>
          <a:srcRect l="21971" r="31685" b="5694"/>
          <a:stretch/>
        </p:blipFill>
        <p:spPr>
          <a:xfrm>
            <a:off x="311904" y="1555819"/>
            <a:ext cx="3907204" cy="3338013"/>
          </a:xfrm>
          <a:prstGeom prst="rect">
            <a:avLst/>
          </a:prstGeom>
          <a:noFill/>
          <a:ln>
            <a:noFill/>
          </a:ln>
        </p:spPr>
      </p:pic>
      <p:sp>
        <p:nvSpPr>
          <p:cNvPr id="91" name="Google Shape;91;g2d4a615e256_0_37"/>
          <p:cNvSpPr txBox="1">
            <a:spLocks noGrp="1"/>
          </p:cNvSpPr>
          <p:nvPr>
            <p:ph type="body" idx="1"/>
          </p:nvPr>
        </p:nvSpPr>
        <p:spPr>
          <a:xfrm>
            <a:off x="135625" y="4932225"/>
            <a:ext cx="4507500" cy="329700"/>
          </a:xfrm>
          <a:prstGeom prst="rect">
            <a:avLst/>
          </a:prstGeom>
          <a:noFill/>
          <a:ln>
            <a:noFill/>
          </a:ln>
        </p:spPr>
        <p:txBody>
          <a:bodyPr spcFirstLastPara="1" wrap="square" lIns="33250" tIns="33250" rIns="33250" bIns="33250" anchor="t" anchorCtr="0">
            <a:noAutofit/>
          </a:bodyPr>
          <a:lstStyle/>
          <a:p>
            <a:pPr marL="63500" lvl="0" indent="0" algn="ctr" rtl="0">
              <a:lnSpc>
                <a:spcPct val="100000"/>
              </a:lnSpc>
              <a:spcBef>
                <a:spcPts val="0"/>
              </a:spcBef>
              <a:spcAft>
                <a:spcPts val="0"/>
              </a:spcAft>
              <a:buClr>
                <a:schemeClr val="dk1"/>
              </a:buClr>
              <a:buSzPts val="400"/>
              <a:buFont typeface="Arial"/>
              <a:buNone/>
            </a:pPr>
            <a:r>
              <a:rPr lang="en" sz="700">
                <a:solidFill>
                  <a:schemeClr val="dk1"/>
                </a:solidFill>
                <a:latin typeface="Arial"/>
                <a:ea typeface="Arial"/>
                <a:cs typeface="Arial"/>
                <a:sym typeface="Arial"/>
              </a:rPr>
              <a:t>Fonte: https://www.inf.pucrs.br/~smusse/CG/PDFs2014_1/IntroPI_2014.pdf</a:t>
            </a:r>
            <a:endParaRPr sz="700">
              <a:solidFill>
                <a:schemeClr val="dk1"/>
              </a:solidFill>
              <a:latin typeface="Arial"/>
              <a:ea typeface="Arial"/>
              <a:cs typeface="Arial"/>
              <a:sym typeface="Arial"/>
            </a:endParaRPr>
          </a:p>
          <a:p>
            <a:pPr marL="63500" lvl="0" indent="0" algn="ctr" rtl="0">
              <a:lnSpc>
                <a:spcPct val="100000"/>
              </a:lnSpc>
              <a:spcBef>
                <a:spcPts val="0"/>
              </a:spcBef>
              <a:spcAft>
                <a:spcPts val="0"/>
              </a:spcAft>
              <a:buClr>
                <a:schemeClr val="dk1"/>
              </a:buClr>
              <a:buSzPts val="400"/>
              <a:buFont typeface="Arial"/>
              <a:buNone/>
            </a:pPr>
            <a:endParaRPr sz="700">
              <a:solidFill>
                <a:schemeClr val="dk1"/>
              </a:solidFill>
              <a:latin typeface="Arial"/>
              <a:ea typeface="Arial"/>
              <a:cs typeface="Arial"/>
              <a:sym typeface="Arial"/>
            </a:endParaRPr>
          </a:p>
          <a:p>
            <a:pPr marL="63500" lvl="0" indent="0" algn="ctr" rtl="0">
              <a:lnSpc>
                <a:spcPct val="100000"/>
              </a:lnSpc>
              <a:spcBef>
                <a:spcPts val="0"/>
              </a:spcBef>
              <a:spcAft>
                <a:spcPts val="0"/>
              </a:spcAft>
              <a:buSzPts val="200"/>
              <a:buNone/>
            </a:pPr>
            <a:endParaRPr sz="700">
              <a:solidFill>
                <a:schemeClr val="dk1"/>
              </a:solidFill>
              <a:latin typeface="Arial"/>
              <a:ea typeface="Arial"/>
              <a:cs typeface="Arial"/>
              <a:sym typeface="Arial"/>
            </a:endParaRPr>
          </a:p>
        </p:txBody>
      </p:sp>
      <p:sp>
        <p:nvSpPr>
          <p:cNvPr id="92" name="Google Shape;92;g2d4a615e256_0_37"/>
          <p:cNvSpPr txBox="1">
            <a:spLocks noGrp="1"/>
          </p:cNvSpPr>
          <p:nvPr>
            <p:ph type="body" idx="1"/>
          </p:nvPr>
        </p:nvSpPr>
        <p:spPr>
          <a:xfrm>
            <a:off x="4408400" y="4000528"/>
            <a:ext cx="4424100" cy="794400"/>
          </a:xfrm>
          <a:prstGeom prst="rect">
            <a:avLst/>
          </a:prstGeom>
          <a:noFill/>
          <a:ln>
            <a:noFill/>
          </a:ln>
        </p:spPr>
        <p:txBody>
          <a:bodyPr spcFirstLastPara="1" wrap="square" lIns="33250" tIns="33250" rIns="33250" bIns="33250" anchor="t" anchorCtr="0">
            <a:normAutofit/>
          </a:bodyPr>
          <a:lstStyle/>
          <a:p>
            <a:pPr marL="0" lvl="0" indent="0" algn="l" rtl="0">
              <a:lnSpc>
                <a:spcPct val="118000"/>
              </a:lnSpc>
              <a:spcBef>
                <a:spcPts val="0"/>
              </a:spcBef>
              <a:spcAft>
                <a:spcPts val="0"/>
              </a:spcAft>
              <a:buSzPts val="1250"/>
              <a:buNone/>
            </a:pPr>
            <a:r>
              <a:rPr lang="en" sz="1400">
                <a:solidFill>
                  <a:schemeClr val="dk1"/>
                </a:solidFill>
                <a:latin typeface="Poppins"/>
                <a:ea typeface="Poppins"/>
                <a:cs typeface="Poppins"/>
                <a:sym typeface="Poppins"/>
              </a:rPr>
              <a:t>Percepção de cores é uma criação arbitrária do sistema nervoso e não está levando em conta os comprimentos de ondas.</a:t>
            </a:r>
            <a:endParaRPr sz="1400">
              <a:solidFill>
                <a:schemeClr val="dk1"/>
              </a:solidFill>
              <a:latin typeface="Poppins"/>
              <a:ea typeface="Poppins"/>
              <a:cs typeface="Poppins"/>
              <a:sym typeface="Poppins"/>
            </a:endParaRPr>
          </a:p>
        </p:txBody>
      </p:sp>
      <p:pic>
        <p:nvPicPr>
          <p:cNvPr id="93" name="Google Shape;93;g2d4a615e256_0_37"/>
          <p:cNvPicPr preferRelativeResize="0"/>
          <p:nvPr/>
        </p:nvPicPr>
        <p:blipFill>
          <a:blip r:embed="rId4">
            <a:alphaModFix/>
          </a:blip>
          <a:stretch>
            <a:fillRect/>
          </a:stretch>
        </p:blipFill>
        <p:spPr>
          <a:xfrm>
            <a:off x="4532038" y="1403426"/>
            <a:ext cx="4176825" cy="2220700"/>
          </a:xfrm>
          <a:prstGeom prst="rect">
            <a:avLst/>
          </a:prstGeom>
          <a:noFill/>
          <a:ln>
            <a:noFill/>
          </a:ln>
        </p:spPr>
      </p:pic>
      <p:sp>
        <p:nvSpPr>
          <p:cNvPr id="94" name="Google Shape;94;g2d4a615e256_0_37"/>
          <p:cNvSpPr txBox="1">
            <a:spLocks noGrp="1"/>
          </p:cNvSpPr>
          <p:nvPr>
            <p:ph type="body" idx="1"/>
          </p:nvPr>
        </p:nvSpPr>
        <p:spPr>
          <a:xfrm>
            <a:off x="4841162" y="3624125"/>
            <a:ext cx="3558600" cy="329700"/>
          </a:xfrm>
          <a:prstGeom prst="rect">
            <a:avLst/>
          </a:prstGeom>
          <a:noFill/>
          <a:ln>
            <a:noFill/>
          </a:ln>
        </p:spPr>
        <p:txBody>
          <a:bodyPr spcFirstLastPara="1" wrap="square" lIns="33250" tIns="33250" rIns="33250" bIns="33250" anchor="t" anchorCtr="0">
            <a:noAutofit/>
          </a:bodyPr>
          <a:lstStyle/>
          <a:p>
            <a:pPr marL="63500" lvl="0" indent="0" algn="ctr" rtl="0">
              <a:lnSpc>
                <a:spcPct val="100000"/>
              </a:lnSpc>
              <a:spcBef>
                <a:spcPts val="0"/>
              </a:spcBef>
              <a:spcAft>
                <a:spcPts val="0"/>
              </a:spcAft>
              <a:buClr>
                <a:schemeClr val="dk1"/>
              </a:buClr>
              <a:buSzPts val="400"/>
              <a:buFont typeface="Arial"/>
              <a:buNone/>
            </a:pPr>
            <a:r>
              <a:rPr lang="en" sz="700">
                <a:solidFill>
                  <a:schemeClr val="dk1"/>
                </a:solidFill>
                <a:latin typeface="Arial"/>
                <a:ea typeface="Arial"/>
                <a:cs typeface="Arial"/>
                <a:sym typeface="Arial"/>
              </a:rPr>
              <a:t>Fonte: https://ic.ufal.br/professor/thales/icg/Aula2.pdf</a:t>
            </a:r>
            <a:endParaRPr sz="700">
              <a:solidFill>
                <a:schemeClr val="dk1"/>
              </a:solidFill>
              <a:latin typeface="Arial"/>
              <a:ea typeface="Arial"/>
              <a:cs typeface="Arial"/>
              <a:sym typeface="Arial"/>
            </a:endParaRPr>
          </a:p>
          <a:p>
            <a:pPr marL="63500" lvl="0" indent="0" algn="ctr" rtl="0">
              <a:lnSpc>
                <a:spcPct val="100000"/>
              </a:lnSpc>
              <a:spcBef>
                <a:spcPts val="0"/>
              </a:spcBef>
              <a:spcAft>
                <a:spcPts val="0"/>
              </a:spcAft>
              <a:buClr>
                <a:schemeClr val="dk1"/>
              </a:buClr>
              <a:buSzPts val="400"/>
              <a:buFont typeface="Arial"/>
              <a:buNone/>
            </a:pPr>
            <a:endParaRPr sz="700">
              <a:solidFill>
                <a:schemeClr val="dk1"/>
              </a:solidFill>
              <a:latin typeface="Arial"/>
              <a:ea typeface="Arial"/>
              <a:cs typeface="Arial"/>
              <a:sym typeface="Arial"/>
            </a:endParaRPr>
          </a:p>
          <a:p>
            <a:pPr marL="63500" lvl="0" indent="0" algn="ctr" rtl="0">
              <a:lnSpc>
                <a:spcPct val="100000"/>
              </a:lnSpc>
              <a:spcBef>
                <a:spcPts val="0"/>
              </a:spcBef>
              <a:spcAft>
                <a:spcPts val="0"/>
              </a:spcAft>
              <a:buSzPts val="200"/>
              <a:buNone/>
            </a:pPr>
            <a:endParaRPr sz="700">
              <a:solidFill>
                <a:schemeClr val="dk1"/>
              </a:solidFill>
              <a:latin typeface="Arial"/>
              <a:ea typeface="Arial"/>
              <a:cs typeface="Arial"/>
              <a:sym typeface="Arial"/>
            </a:endParaRPr>
          </a:p>
        </p:txBody>
      </p:sp>
      <p:pic>
        <p:nvPicPr>
          <p:cNvPr id="95" name="Google Shape;95;g2d4a615e256_0_37"/>
          <p:cNvPicPr preferRelativeResize="0"/>
          <p:nvPr/>
        </p:nvPicPr>
        <p:blipFill rotWithShape="1">
          <a:blip r:embed="rId5">
            <a:alphaModFix/>
          </a:blip>
          <a:srcRect/>
          <a:stretch/>
        </p:blipFill>
        <p:spPr>
          <a:xfrm>
            <a:off x="0" y="0"/>
            <a:ext cx="742000" cy="742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g2d4a615e256_0_189"/>
          <p:cNvPicPr preferRelativeResize="0"/>
          <p:nvPr/>
        </p:nvPicPr>
        <p:blipFill rotWithShape="1">
          <a:blip r:embed="rId3">
            <a:alphaModFix/>
          </a:blip>
          <a:srcRect r="32032"/>
          <a:stretch/>
        </p:blipFill>
        <p:spPr>
          <a:xfrm>
            <a:off x="3926600" y="1950325"/>
            <a:ext cx="4905700" cy="2064425"/>
          </a:xfrm>
          <a:prstGeom prst="rect">
            <a:avLst/>
          </a:prstGeom>
          <a:noFill/>
          <a:ln>
            <a:noFill/>
          </a:ln>
        </p:spPr>
      </p:pic>
      <p:sp>
        <p:nvSpPr>
          <p:cNvPr id="101" name="Google Shape;101;g2d4a615e256_0_189"/>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HUMANA</a:t>
            </a:r>
            <a:endParaRPr/>
          </a:p>
        </p:txBody>
      </p:sp>
      <p:sp>
        <p:nvSpPr>
          <p:cNvPr id="102" name="Google Shape;102;g2d4a615e256_0_189"/>
          <p:cNvSpPr txBox="1">
            <a:spLocks noGrp="1"/>
          </p:cNvSpPr>
          <p:nvPr>
            <p:ph type="body" idx="1"/>
          </p:nvPr>
        </p:nvSpPr>
        <p:spPr>
          <a:xfrm>
            <a:off x="311700" y="1152475"/>
            <a:ext cx="8520600" cy="3802800"/>
          </a:xfrm>
          <a:prstGeom prst="rect">
            <a:avLst/>
          </a:prstGeom>
          <a:noFill/>
          <a:ln>
            <a:noFill/>
          </a:ln>
        </p:spPr>
        <p:txBody>
          <a:bodyPr spcFirstLastPara="1" wrap="square" lIns="33250" tIns="33250" rIns="33250" bIns="33250" anchor="t" anchorCtr="0">
            <a:normAutofit fontScale="70000" lnSpcReduction="20000"/>
          </a:bodyPr>
          <a:lstStyle/>
          <a:p>
            <a:pPr marL="165100" lvl="0" indent="-136525" algn="l" rtl="0">
              <a:lnSpc>
                <a:spcPct val="100000"/>
              </a:lnSpc>
              <a:spcBef>
                <a:spcPts val="0"/>
              </a:spcBef>
              <a:spcAft>
                <a:spcPts val="0"/>
              </a:spcAft>
              <a:buClr>
                <a:schemeClr val="dk1"/>
              </a:buClr>
              <a:buSzPct val="100000"/>
              <a:buFont typeface="Poppins"/>
              <a:buChar char="●"/>
            </a:pPr>
            <a:r>
              <a:rPr lang="en" sz="2500">
                <a:solidFill>
                  <a:schemeClr val="dk1"/>
                </a:solidFill>
                <a:latin typeface="Poppins"/>
                <a:ea typeface="Poppins"/>
                <a:cs typeface="Poppins"/>
                <a:sym typeface="Poppins"/>
              </a:rPr>
              <a:t>Resolução e Acuidade</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Alta Resolução na Fóvea: Área central da retina com alta densidade de cones.</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Acuidade Visual: Capacidade de distinguir detalhes finos, cerca de 1 minuto de arco.</a:t>
            </a:r>
            <a:endParaRPr sz="2200">
              <a:solidFill>
                <a:schemeClr val="dk1"/>
              </a:solidFill>
            </a:endParaRPr>
          </a:p>
          <a:p>
            <a:pPr marL="63500" lvl="0" indent="0" algn="l" rtl="0">
              <a:lnSpc>
                <a:spcPct val="100000"/>
              </a:lnSpc>
              <a:spcBef>
                <a:spcPts val="0"/>
              </a:spcBef>
              <a:spcAft>
                <a:spcPts val="0"/>
              </a:spcAft>
              <a:buNone/>
            </a:pPr>
            <a:r>
              <a:rPr lang="en" sz="2200">
                <a:solidFill>
                  <a:schemeClr val="dk1"/>
                </a:solidFill>
              </a:rPr>
              <a:t>Resolução olho humano: 576  megapixels </a:t>
            </a:r>
            <a:endParaRPr sz="2200">
              <a:solidFill>
                <a:schemeClr val="dk1"/>
              </a:solidFill>
            </a:endParaRPr>
          </a:p>
          <a:p>
            <a:pPr marL="63500" lvl="0" indent="0" algn="l" rtl="0">
              <a:lnSpc>
                <a:spcPct val="100000"/>
              </a:lnSpc>
              <a:spcBef>
                <a:spcPts val="0"/>
              </a:spcBef>
              <a:spcAft>
                <a:spcPts val="0"/>
              </a:spcAft>
              <a:buNone/>
            </a:pPr>
            <a:endParaRPr sz="2200">
              <a:solidFill>
                <a:schemeClr val="dk1"/>
              </a:solidFill>
            </a:endParaRPr>
          </a:p>
          <a:p>
            <a:pPr marL="63500" lvl="0" indent="0" algn="l" rtl="0">
              <a:lnSpc>
                <a:spcPct val="100000"/>
              </a:lnSpc>
              <a:spcBef>
                <a:spcPts val="0"/>
              </a:spcBef>
              <a:spcAft>
                <a:spcPts val="0"/>
              </a:spcAft>
              <a:buNone/>
            </a:pPr>
            <a:endParaRPr sz="2200">
              <a:solidFill>
                <a:schemeClr val="dk1"/>
              </a:solidFill>
            </a:endParaRPr>
          </a:p>
          <a:p>
            <a:pPr marL="63500" lvl="0" indent="0" algn="l" rtl="0">
              <a:lnSpc>
                <a:spcPct val="100000"/>
              </a:lnSpc>
              <a:spcBef>
                <a:spcPts val="0"/>
              </a:spcBef>
              <a:spcAft>
                <a:spcPts val="0"/>
              </a:spcAft>
              <a:buNone/>
            </a:pPr>
            <a:endParaRPr sz="2200">
              <a:solidFill>
                <a:schemeClr val="dk1"/>
              </a:solidFill>
            </a:endParaRPr>
          </a:p>
          <a:p>
            <a:pPr marL="63500" lvl="0" indent="0" algn="l" rtl="0">
              <a:lnSpc>
                <a:spcPct val="100000"/>
              </a:lnSpc>
              <a:spcBef>
                <a:spcPts val="0"/>
              </a:spcBef>
              <a:spcAft>
                <a:spcPts val="0"/>
              </a:spcAft>
              <a:buNone/>
            </a:pP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endParaRPr sz="2200">
              <a:solidFill>
                <a:schemeClr val="dk1"/>
              </a:solidFill>
            </a:endParaRPr>
          </a:p>
          <a:p>
            <a:pPr marL="0" lvl="0" indent="0" algn="l" rtl="0">
              <a:lnSpc>
                <a:spcPct val="100000"/>
              </a:lnSpc>
              <a:spcBef>
                <a:spcPts val="0"/>
              </a:spcBef>
              <a:spcAft>
                <a:spcPts val="0"/>
              </a:spcAft>
              <a:buNone/>
            </a:pPr>
            <a:endParaRPr sz="2500">
              <a:solidFill>
                <a:schemeClr val="dk1"/>
              </a:solidFill>
              <a:latin typeface="Poppins"/>
              <a:ea typeface="Poppins"/>
              <a:cs typeface="Poppins"/>
              <a:sym typeface="Poppins"/>
            </a:endParaRPr>
          </a:p>
          <a:p>
            <a:pPr marL="165100" lvl="0" indent="-136525" algn="l" rtl="0">
              <a:lnSpc>
                <a:spcPct val="100000"/>
              </a:lnSpc>
              <a:spcBef>
                <a:spcPts val="0"/>
              </a:spcBef>
              <a:spcAft>
                <a:spcPts val="0"/>
              </a:spcAft>
              <a:buClr>
                <a:schemeClr val="dk1"/>
              </a:buClr>
              <a:buSzPct val="100000"/>
              <a:buFont typeface="Poppins"/>
              <a:buChar char="●"/>
            </a:pPr>
            <a:r>
              <a:rPr lang="en" sz="2500">
                <a:solidFill>
                  <a:schemeClr val="dk1"/>
                </a:solidFill>
                <a:latin typeface="Poppins"/>
                <a:ea typeface="Poppins"/>
                <a:cs typeface="Poppins"/>
                <a:sym typeface="Poppins"/>
              </a:rPr>
              <a:t>Processamento Inicial</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Retina: Conversão de luz em sinais elétricos.</a:t>
            </a:r>
            <a:endParaRPr sz="2200">
              <a:solidFill>
                <a:schemeClr val="dk1"/>
              </a:solidFill>
            </a:endParaRPr>
          </a:p>
          <a:p>
            <a:pPr marL="63500" lvl="0" indent="0" algn="l" rtl="0">
              <a:lnSpc>
                <a:spcPct val="100000"/>
              </a:lnSpc>
              <a:spcBef>
                <a:spcPts val="0"/>
              </a:spcBef>
              <a:spcAft>
                <a:spcPts val="0"/>
              </a:spcAft>
              <a:buSzPct val="68181"/>
              <a:buNone/>
            </a:pPr>
            <a:r>
              <a:rPr lang="en" sz="2200">
                <a:solidFill>
                  <a:schemeClr val="dk1"/>
                </a:solidFill>
              </a:rPr>
              <a:t>Nervo Óptico: Transmissão de sinais elétricos ao cérebro.</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endParaRPr sz="2200">
              <a:solidFill>
                <a:schemeClr val="dk1"/>
              </a:solidFill>
            </a:endParaRPr>
          </a:p>
          <a:p>
            <a:pPr marL="165100" lvl="0" indent="-136525" algn="l" rtl="0">
              <a:lnSpc>
                <a:spcPct val="100000"/>
              </a:lnSpc>
              <a:spcBef>
                <a:spcPts val="0"/>
              </a:spcBef>
              <a:spcAft>
                <a:spcPts val="0"/>
              </a:spcAft>
              <a:buClr>
                <a:schemeClr val="dk1"/>
              </a:buClr>
              <a:buSzPct val="100000"/>
              <a:buFont typeface="Poppins"/>
              <a:buChar char="●"/>
            </a:pPr>
            <a:r>
              <a:rPr lang="en" sz="2500">
                <a:solidFill>
                  <a:schemeClr val="dk1"/>
                </a:solidFill>
                <a:latin typeface="Poppins"/>
                <a:ea typeface="Poppins"/>
                <a:cs typeface="Poppins"/>
                <a:sym typeface="Poppins"/>
              </a:rPr>
              <a:t>Processamento Cerebral</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Córtex Visual: Interpretação dos sinais para formar imagens.</a:t>
            </a:r>
            <a:endParaRPr sz="2200">
              <a:solidFill>
                <a:schemeClr val="dk1"/>
              </a:solidFill>
            </a:endParaRPr>
          </a:p>
          <a:p>
            <a:pPr marL="63500" lvl="0" indent="0" algn="l" rtl="0">
              <a:lnSpc>
                <a:spcPct val="100000"/>
              </a:lnSpc>
              <a:spcBef>
                <a:spcPts val="0"/>
              </a:spcBef>
              <a:spcAft>
                <a:spcPts val="0"/>
              </a:spcAft>
              <a:buClr>
                <a:schemeClr val="dk1"/>
              </a:buClr>
              <a:buSzPts val="280"/>
              <a:buFont typeface="Arial"/>
              <a:buNone/>
            </a:pPr>
            <a:r>
              <a:rPr lang="en" sz="2200">
                <a:solidFill>
                  <a:schemeClr val="dk1"/>
                </a:solidFill>
              </a:rPr>
              <a:t>Reconhecimento de Padrões: Identificação de objetos, movimento, cores, profundidade, etc.</a:t>
            </a:r>
            <a:endParaRPr sz="2200">
              <a:solidFill>
                <a:schemeClr val="dk1"/>
              </a:solidFill>
            </a:endParaRPr>
          </a:p>
          <a:p>
            <a:pPr marL="63500" lvl="0" indent="0" algn="l" rtl="0">
              <a:lnSpc>
                <a:spcPct val="100000"/>
              </a:lnSpc>
              <a:spcBef>
                <a:spcPts val="0"/>
              </a:spcBef>
              <a:spcAft>
                <a:spcPts val="0"/>
              </a:spcAft>
              <a:buSzPct val="68181"/>
              <a:buNone/>
            </a:pPr>
            <a:r>
              <a:rPr lang="en" sz="2200">
                <a:solidFill>
                  <a:schemeClr val="dk1"/>
                </a:solidFill>
              </a:rPr>
              <a:t>Adaptação e Contexto: Influenciada por experiências passadas, emoções e contexto.</a:t>
            </a:r>
            <a:endParaRPr sz="2200">
              <a:solidFill>
                <a:schemeClr val="dk1"/>
              </a:solidFill>
            </a:endParaRPr>
          </a:p>
          <a:p>
            <a:pPr marL="0" lvl="0" indent="0" algn="l" rtl="0">
              <a:lnSpc>
                <a:spcPct val="100000"/>
              </a:lnSpc>
              <a:spcBef>
                <a:spcPts val="0"/>
              </a:spcBef>
              <a:spcAft>
                <a:spcPts val="0"/>
              </a:spcAft>
              <a:buSzPct val="68181"/>
              <a:buNone/>
            </a:pPr>
            <a:endParaRPr sz="2200">
              <a:solidFill>
                <a:schemeClr val="dk1"/>
              </a:solidFill>
            </a:endParaRPr>
          </a:p>
        </p:txBody>
      </p:sp>
      <p:pic>
        <p:nvPicPr>
          <p:cNvPr id="103" name="Google Shape;103;g2d4a615e256_0_189"/>
          <p:cNvPicPr preferRelativeResize="0"/>
          <p:nvPr/>
        </p:nvPicPr>
        <p:blipFill rotWithShape="1">
          <a:blip r:embed="rId4">
            <a:alphaModFix/>
          </a:blip>
          <a:srcRect/>
          <a:stretch/>
        </p:blipFill>
        <p:spPr>
          <a:xfrm>
            <a:off x="0" y="0"/>
            <a:ext cx="742000" cy="742000"/>
          </a:xfrm>
          <a:prstGeom prst="rect">
            <a:avLst/>
          </a:prstGeom>
          <a:noFill/>
          <a:ln>
            <a:noFill/>
          </a:ln>
        </p:spPr>
      </p:pic>
      <p:sp>
        <p:nvSpPr>
          <p:cNvPr id="104" name="Google Shape;104;g2d4a615e256_0_189"/>
          <p:cNvSpPr txBox="1"/>
          <p:nvPr/>
        </p:nvSpPr>
        <p:spPr>
          <a:xfrm>
            <a:off x="5246100" y="3884550"/>
            <a:ext cx="3897900" cy="174900"/>
          </a:xfrm>
          <a:prstGeom prst="rect">
            <a:avLst/>
          </a:prstGeom>
          <a:noFill/>
          <a:ln>
            <a:noFill/>
          </a:ln>
        </p:spPr>
        <p:txBody>
          <a:bodyPr spcFirstLastPara="1" wrap="square" lIns="33250" tIns="33250" rIns="33250" bIns="33250" anchor="t" anchorCtr="0">
            <a:spAutoFit/>
          </a:bodyPr>
          <a:lstStyle/>
          <a:p>
            <a:pPr marL="0" marR="0" lvl="0" indent="0" algn="ctr" rtl="0">
              <a:lnSpc>
                <a:spcPct val="100000"/>
              </a:lnSpc>
              <a:spcBef>
                <a:spcPts val="0"/>
              </a:spcBef>
              <a:spcAft>
                <a:spcPts val="0"/>
              </a:spcAft>
              <a:buClr>
                <a:srgbClr val="000000"/>
              </a:buClr>
              <a:buSzPts val="1100"/>
              <a:buFont typeface="Arial"/>
              <a:buNone/>
            </a:pPr>
            <a:r>
              <a:rPr lang="en" sz="700">
                <a:solidFill>
                  <a:schemeClr val="dk1"/>
                </a:solidFill>
              </a:rPr>
              <a:t>Fonte: https://webfisica.com/laravel/public/fisica/curso-de-fisica-basica/aula/7-54</a:t>
            </a:r>
            <a:endParaRPr sz="700" b="0" i="0" u="none" strike="noStrike" cap="none">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g2d4a615e256_0_67"/>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COMPUTACIONAL</a:t>
            </a:r>
            <a:endParaRPr/>
          </a:p>
        </p:txBody>
      </p:sp>
      <p:grpSp>
        <p:nvGrpSpPr>
          <p:cNvPr id="110" name="Google Shape;110;g2d4a615e256_0_67"/>
          <p:cNvGrpSpPr/>
          <p:nvPr/>
        </p:nvGrpSpPr>
        <p:grpSpPr>
          <a:xfrm>
            <a:off x="1102700" y="2224465"/>
            <a:ext cx="1507138" cy="1053738"/>
            <a:chOff x="18729556" y="3820151"/>
            <a:chExt cx="532238" cy="532164"/>
          </a:xfrm>
        </p:grpSpPr>
        <p:sp>
          <p:nvSpPr>
            <p:cNvPr id="111" name="Google Shape;111;g2d4a615e256_0_67"/>
            <p:cNvSpPr/>
            <p:nvPr/>
          </p:nvSpPr>
          <p:spPr>
            <a:xfrm>
              <a:off x="18729556" y="3820151"/>
              <a:ext cx="532238" cy="532164"/>
            </a:xfrm>
            <a:custGeom>
              <a:avLst/>
              <a:gdLst/>
              <a:ahLst/>
              <a:cxnLst/>
              <a:rect l="l" t="t" r="r" b="b"/>
              <a:pathLst>
                <a:path w="7247" h="7246" extrusionOk="0">
                  <a:moveTo>
                    <a:pt x="77" y="0"/>
                  </a:moveTo>
                  <a:lnTo>
                    <a:pt x="26" y="26"/>
                  </a:lnTo>
                  <a:lnTo>
                    <a:pt x="0" y="77"/>
                  </a:lnTo>
                  <a:lnTo>
                    <a:pt x="0" y="103"/>
                  </a:lnTo>
                  <a:lnTo>
                    <a:pt x="0" y="7117"/>
                  </a:lnTo>
                  <a:lnTo>
                    <a:pt x="0" y="7169"/>
                  </a:lnTo>
                  <a:lnTo>
                    <a:pt x="26" y="7220"/>
                  </a:lnTo>
                  <a:lnTo>
                    <a:pt x="77" y="7246"/>
                  </a:lnTo>
                  <a:lnTo>
                    <a:pt x="7195" y="7246"/>
                  </a:lnTo>
                  <a:lnTo>
                    <a:pt x="7221" y="7220"/>
                  </a:lnTo>
                  <a:lnTo>
                    <a:pt x="7246" y="7169"/>
                  </a:lnTo>
                  <a:lnTo>
                    <a:pt x="7246" y="7117"/>
                  </a:lnTo>
                  <a:lnTo>
                    <a:pt x="7246" y="103"/>
                  </a:lnTo>
                  <a:lnTo>
                    <a:pt x="7246" y="77"/>
                  </a:lnTo>
                  <a:lnTo>
                    <a:pt x="7221" y="26"/>
                  </a:lnTo>
                  <a:lnTo>
                    <a:pt x="7195" y="0"/>
                  </a:lnTo>
                  <a:close/>
                </a:path>
              </a:pathLst>
            </a:custGeom>
            <a:solidFill>
              <a:schemeClr val="accent2"/>
            </a:solidFill>
            <a:ln>
              <a:noFill/>
            </a:ln>
          </p:spPr>
          <p:txBody>
            <a:bodyPr spcFirstLastPara="1" wrap="square" lIns="33250" tIns="33250" rIns="33250" bIns="33250" anchor="ctr" anchorCtr="0">
              <a:noAutofit/>
            </a:bodyPr>
            <a:lstStyle/>
            <a:p>
              <a:pPr marL="0" marR="0" lvl="0" indent="0" algn="l" rtl="0">
                <a:lnSpc>
                  <a:spcPct val="10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12" name="Google Shape;112;g2d4a615e256_0_67"/>
            <p:cNvSpPr/>
            <p:nvPr/>
          </p:nvSpPr>
          <p:spPr>
            <a:xfrm>
              <a:off x="18729556" y="4237157"/>
              <a:ext cx="532238" cy="115158"/>
            </a:xfrm>
            <a:custGeom>
              <a:avLst/>
              <a:gdLst/>
              <a:ahLst/>
              <a:cxnLst/>
              <a:rect l="l" t="t" r="r" b="b"/>
              <a:pathLst>
                <a:path w="7247" h="1568" extrusionOk="0">
                  <a:moveTo>
                    <a:pt x="0" y="0"/>
                  </a:moveTo>
                  <a:lnTo>
                    <a:pt x="0" y="1439"/>
                  </a:lnTo>
                  <a:lnTo>
                    <a:pt x="0" y="1491"/>
                  </a:lnTo>
                  <a:lnTo>
                    <a:pt x="26" y="1542"/>
                  </a:lnTo>
                  <a:lnTo>
                    <a:pt x="77" y="1568"/>
                  </a:lnTo>
                  <a:lnTo>
                    <a:pt x="7195" y="1568"/>
                  </a:lnTo>
                  <a:lnTo>
                    <a:pt x="7221" y="1542"/>
                  </a:lnTo>
                  <a:lnTo>
                    <a:pt x="7246" y="1491"/>
                  </a:lnTo>
                  <a:lnTo>
                    <a:pt x="7246" y="1439"/>
                  </a:lnTo>
                  <a:lnTo>
                    <a:pt x="7246" y="0"/>
                  </a:lnTo>
                  <a:close/>
                </a:path>
              </a:pathLst>
            </a:custGeom>
            <a:solidFill>
              <a:schemeClr val="accent6"/>
            </a:solidFill>
            <a:ln>
              <a:noFill/>
            </a:ln>
          </p:spPr>
          <p:txBody>
            <a:bodyPr spcFirstLastPara="1" wrap="square" lIns="33250" tIns="33250" rIns="33250" bIns="33250" anchor="ctr" anchorCtr="0">
              <a:noAutofit/>
            </a:bodyPr>
            <a:lstStyle/>
            <a:p>
              <a:pPr marL="0" marR="0" lvl="0" indent="0" algn="l" rtl="0">
                <a:lnSpc>
                  <a:spcPct val="10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13" name="Google Shape;113;g2d4a615e256_0_67"/>
            <p:cNvSpPr/>
            <p:nvPr/>
          </p:nvSpPr>
          <p:spPr>
            <a:xfrm>
              <a:off x="18965454" y="4103198"/>
              <a:ext cx="296340" cy="134033"/>
            </a:xfrm>
            <a:custGeom>
              <a:avLst/>
              <a:gdLst/>
              <a:ahLst/>
              <a:cxnLst/>
              <a:rect l="l" t="t" r="r" b="b"/>
              <a:pathLst>
                <a:path w="4035" h="1825" extrusionOk="0">
                  <a:moveTo>
                    <a:pt x="1979" y="0"/>
                  </a:moveTo>
                  <a:lnTo>
                    <a:pt x="1953" y="26"/>
                  </a:lnTo>
                  <a:lnTo>
                    <a:pt x="0" y="1824"/>
                  </a:lnTo>
                  <a:lnTo>
                    <a:pt x="4034" y="1824"/>
                  </a:lnTo>
                  <a:lnTo>
                    <a:pt x="2107" y="26"/>
                  </a:lnTo>
                  <a:lnTo>
                    <a:pt x="2081" y="0"/>
                  </a:lnTo>
                  <a:close/>
                </a:path>
              </a:pathLst>
            </a:custGeom>
            <a:solidFill>
              <a:schemeClr val="accent5"/>
            </a:solidFill>
            <a:ln>
              <a:noFill/>
            </a:ln>
          </p:spPr>
          <p:txBody>
            <a:bodyPr spcFirstLastPara="1" wrap="square" lIns="33250" tIns="33250" rIns="33250" bIns="33250" anchor="ctr" anchorCtr="0">
              <a:noAutofit/>
            </a:bodyPr>
            <a:lstStyle/>
            <a:p>
              <a:pPr marL="0" marR="0" lvl="0" indent="0" algn="l" rtl="0">
                <a:lnSpc>
                  <a:spcPct val="10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14" name="Google Shape;114;g2d4a615e256_0_67"/>
            <p:cNvSpPr/>
            <p:nvPr/>
          </p:nvSpPr>
          <p:spPr>
            <a:xfrm>
              <a:off x="19044698" y="3901231"/>
              <a:ext cx="101938" cy="102012"/>
            </a:xfrm>
            <a:custGeom>
              <a:avLst/>
              <a:gdLst/>
              <a:ahLst/>
              <a:cxnLst/>
              <a:rect l="l" t="t" r="r" b="b"/>
              <a:pathLst>
                <a:path w="1388" h="1389" extrusionOk="0">
                  <a:moveTo>
                    <a:pt x="540" y="1"/>
                  </a:moveTo>
                  <a:lnTo>
                    <a:pt x="411" y="52"/>
                  </a:lnTo>
                  <a:lnTo>
                    <a:pt x="309" y="104"/>
                  </a:lnTo>
                  <a:lnTo>
                    <a:pt x="180" y="206"/>
                  </a:lnTo>
                  <a:lnTo>
                    <a:pt x="103" y="309"/>
                  </a:lnTo>
                  <a:lnTo>
                    <a:pt x="52" y="412"/>
                  </a:lnTo>
                  <a:lnTo>
                    <a:pt x="0" y="540"/>
                  </a:lnTo>
                  <a:lnTo>
                    <a:pt x="0" y="695"/>
                  </a:lnTo>
                  <a:lnTo>
                    <a:pt x="0" y="823"/>
                  </a:lnTo>
                  <a:lnTo>
                    <a:pt x="52" y="952"/>
                  </a:lnTo>
                  <a:lnTo>
                    <a:pt x="103" y="1080"/>
                  </a:lnTo>
                  <a:lnTo>
                    <a:pt x="180" y="1183"/>
                  </a:lnTo>
                  <a:lnTo>
                    <a:pt x="309" y="1260"/>
                  </a:lnTo>
                  <a:lnTo>
                    <a:pt x="411" y="1337"/>
                  </a:lnTo>
                  <a:lnTo>
                    <a:pt x="540" y="1363"/>
                  </a:lnTo>
                  <a:lnTo>
                    <a:pt x="694" y="1388"/>
                  </a:lnTo>
                  <a:lnTo>
                    <a:pt x="823" y="1363"/>
                  </a:lnTo>
                  <a:lnTo>
                    <a:pt x="951" y="1337"/>
                  </a:lnTo>
                  <a:lnTo>
                    <a:pt x="1080" y="1260"/>
                  </a:lnTo>
                  <a:lnTo>
                    <a:pt x="1182" y="1183"/>
                  </a:lnTo>
                  <a:lnTo>
                    <a:pt x="1259" y="1080"/>
                  </a:lnTo>
                  <a:lnTo>
                    <a:pt x="1336" y="952"/>
                  </a:lnTo>
                  <a:lnTo>
                    <a:pt x="1362" y="823"/>
                  </a:lnTo>
                  <a:lnTo>
                    <a:pt x="1388" y="695"/>
                  </a:lnTo>
                  <a:lnTo>
                    <a:pt x="1362" y="540"/>
                  </a:lnTo>
                  <a:lnTo>
                    <a:pt x="1336" y="412"/>
                  </a:lnTo>
                  <a:lnTo>
                    <a:pt x="1259" y="309"/>
                  </a:lnTo>
                  <a:lnTo>
                    <a:pt x="1182" y="206"/>
                  </a:lnTo>
                  <a:lnTo>
                    <a:pt x="1080" y="104"/>
                  </a:lnTo>
                  <a:lnTo>
                    <a:pt x="951" y="52"/>
                  </a:lnTo>
                  <a:lnTo>
                    <a:pt x="823" y="1"/>
                  </a:lnTo>
                  <a:close/>
                </a:path>
              </a:pathLst>
            </a:custGeom>
            <a:solidFill>
              <a:schemeClr val="accent5"/>
            </a:solidFill>
            <a:ln>
              <a:noFill/>
            </a:ln>
          </p:spPr>
          <p:txBody>
            <a:bodyPr spcFirstLastPara="1" wrap="square" lIns="33250" tIns="33250" rIns="33250" bIns="33250" anchor="ctr" anchorCtr="0">
              <a:noAutofit/>
            </a:bodyPr>
            <a:lstStyle/>
            <a:p>
              <a:pPr marL="0" marR="0" lvl="0" indent="0" algn="l" rtl="0">
                <a:lnSpc>
                  <a:spcPct val="10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15" name="Google Shape;115;g2d4a615e256_0_67"/>
            <p:cNvSpPr/>
            <p:nvPr/>
          </p:nvSpPr>
          <p:spPr>
            <a:xfrm>
              <a:off x="18729556" y="4057884"/>
              <a:ext cx="394460" cy="179347"/>
            </a:xfrm>
            <a:custGeom>
              <a:avLst/>
              <a:gdLst/>
              <a:ahLst/>
              <a:cxnLst/>
              <a:rect l="l" t="t" r="r" b="b"/>
              <a:pathLst>
                <a:path w="5371" h="2442" extrusionOk="0">
                  <a:moveTo>
                    <a:pt x="2647" y="1"/>
                  </a:moveTo>
                  <a:lnTo>
                    <a:pt x="2621" y="26"/>
                  </a:lnTo>
                  <a:lnTo>
                    <a:pt x="0" y="2441"/>
                  </a:lnTo>
                  <a:lnTo>
                    <a:pt x="5371" y="2441"/>
                  </a:lnTo>
                  <a:lnTo>
                    <a:pt x="2775" y="26"/>
                  </a:lnTo>
                  <a:lnTo>
                    <a:pt x="2750" y="1"/>
                  </a:lnTo>
                  <a:close/>
                </a:path>
              </a:pathLst>
            </a:custGeom>
            <a:solidFill>
              <a:schemeClr val="lt1"/>
            </a:solidFill>
            <a:ln>
              <a:noFill/>
            </a:ln>
          </p:spPr>
          <p:txBody>
            <a:bodyPr spcFirstLastPara="1" wrap="square" lIns="33250" tIns="33250" rIns="33250" bIns="33250" anchor="ctr" anchorCtr="0">
              <a:noAutofit/>
            </a:bodyPr>
            <a:lstStyle/>
            <a:p>
              <a:pPr marL="0" marR="0" lvl="0" indent="0" algn="l" rtl="0">
                <a:lnSpc>
                  <a:spcPct val="10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grpSp>
      <p:sp>
        <p:nvSpPr>
          <p:cNvPr id="116" name="Google Shape;116;g2d4a615e256_0_67"/>
          <p:cNvSpPr/>
          <p:nvPr/>
        </p:nvSpPr>
        <p:spPr>
          <a:xfrm>
            <a:off x="3050361" y="2490594"/>
            <a:ext cx="814200" cy="513300"/>
          </a:xfrm>
          <a:prstGeom prst="rightArrow">
            <a:avLst>
              <a:gd name="adj1" fmla="val 50000"/>
              <a:gd name="adj2" fmla="val 50000"/>
            </a:avLst>
          </a:prstGeom>
          <a:solidFill>
            <a:schemeClr val="lt2"/>
          </a:solidFill>
          <a:ln w="28575" cap="flat" cmpd="sng">
            <a:solidFill>
              <a:schemeClr val="accent2"/>
            </a:solidFill>
            <a:prstDash val="solid"/>
            <a:round/>
            <a:headEnd type="none" w="sm" len="sm"/>
            <a:tailEnd type="none" w="sm" len="sm"/>
          </a:ln>
        </p:spPr>
        <p:txBody>
          <a:bodyPr spcFirstLastPara="1" wrap="square" lIns="33250" tIns="33250" rIns="33250" bIns="3325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000000"/>
              </a:solidFill>
              <a:latin typeface="Anaheim"/>
              <a:ea typeface="Anaheim"/>
              <a:cs typeface="Anaheim"/>
              <a:sym typeface="Anaheim"/>
            </a:endParaRPr>
          </a:p>
        </p:txBody>
      </p:sp>
      <p:pic>
        <p:nvPicPr>
          <p:cNvPr id="117" name="Google Shape;117;g2d4a615e256_0_67"/>
          <p:cNvPicPr preferRelativeResize="0"/>
          <p:nvPr/>
        </p:nvPicPr>
        <p:blipFill rotWithShape="1">
          <a:blip r:embed="rId3">
            <a:alphaModFix/>
          </a:blip>
          <a:srcRect/>
          <a:stretch/>
        </p:blipFill>
        <p:spPr>
          <a:xfrm>
            <a:off x="3924995" y="2087657"/>
            <a:ext cx="1319153" cy="1319153"/>
          </a:xfrm>
          <a:prstGeom prst="rect">
            <a:avLst/>
          </a:prstGeom>
          <a:noFill/>
          <a:ln>
            <a:noFill/>
          </a:ln>
        </p:spPr>
      </p:pic>
      <p:sp>
        <p:nvSpPr>
          <p:cNvPr id="118" name="Google Shape;118;g2d4a615e256_0_67"/>
          <p:cNvSpPr/>
          <p:nvPr/>
        </p:nvSpPr>
        <p:spPr>
          <a:xfrm>
            <a:off x="5683865" y="2490594"/>
            <a:ext cx="814200" cy="513300"/>
          </a:xfrm>
          <a:prstGeom prst="rightArrow">
            <a:avLst>
              <a:gd name="adj1" fmla="val 50000"/>
              <a:gd name="adj2" fmla="val 50000"/>
            </a:avLst>
          </a:prstGeom>
          <a:solidFill>
            <a:schemeClr val="lt2"/>
          </a:solidFill>
          <a:ln w="28575" cap="flat" cmpd="sng">
            <a:solidFill>
              <a:schemeClr val="accent2"/>
            </a:solidFill>
            <a:prstDash val="solid"/>
            <a:round/>
            <a:headEnd type="none" w="sm" len="sm"/>
            <a:tailEnd type="none" w="sm" len="sm"/>
          </a:ln>
        </p:spPr>
        <p:txBody>
          <a:bodyPr spcFirstLastPara="1" wrap="square" lIns="33250" tIns="33250" rIns="33250" bIns="3325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000000"/>
              </a:solidFill>
              <a:latin typeface="Anaheim"/>
              <a:ea typeface="Anaheim"/>
              <a:cs typeface="Anaheim"/>
              <a:sym typeface="Anaheim"/>
            </a:endParaRPr>
          </a:p>
        </p:txBody>
      </p:sp>
      <p:pic>
        <p:nvPicPr>
          <p:cNvPr id="119" name="Google Shape;119;g2d4a615e256_0_67"/>
          <p:cNvPicPr preferRelativeResize="0"/>
          <p:nvPr/>
        </p:nvPicPr>
        <p:blipFill rotWithShape="1">
          <a:blip r:embed="rId4">
            <a:alphaModFix/>
          </a:blip>
          <a:srcRect/>
          <a:stretch/>
        </p:blipFill>
        <p:spPr>
          <a:xfrm>
            <a:off x="6556732" y="2039793"/>
            <a:ext cx="1414879" cy="1414879"/>
          </a:xfrm>
          <a:prstGeom prst="rect">
            <a:avLst/>
          </a:prstGeom>
          <a:noFill/>
          <a:ln>
            <a:noFill/>
          </a:ln>
        </p:spPr>
      </p:pic>
      <p:sp>
        <p:nvSpPr>
          <p:cNvPr id="120" name="Google Shape;120;g2d4a615e256_0_67"/>
          <p:cNvSpPr txBox="1"/>
          <p:nvPr/>
        </p:nvSpPr>
        <p:spPr>
          <a:xfrm>
            <a:off x="3864511" y="3454673"/>
            <a:ext cx="1983300" cy="344100"/>
          </a:xfrm>
          <a:prstGeom prst="rect">
            <a:avLst/>
          </a:prstGeom>
          <a:noFill/>
          <a:ln>
            <a:noFill/>
          </a:ln>
        </p:spPr>
        <p:txBody>
          <a:bodyPr spcFirstLastPara="1" wrap="square" lIns="33250" tIns="33250" rIns="33250" bIns="332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lt1"/>
                </a:solidFill>
                <a:latin typeface="Anaheim"/>
                <a:ea typeface="Anaheim"/>
                <a:cs typeface="Anaheim"/>
                <a:sym typeface="Anaheim"/>
              </a:rPr>
              <a:t>Dispositivo sensor</a:t>
            </a:r>
            <a:endParaRPr sz="1800" b="0" i="0" u="none" strike="noStrike" cap="none">
              <a:solidFill>
                <a:schemeClr val="lt1"/>
              </a:solidFill>
              <a:latin typeface="Anaheim"/>
              <a:ea typeface="Anaheim"/>
              <a:cs typeface="Anaheim"/>
              <a:sym typeface="Anaheim"/>
            </a:endParaRPr>
          </a:p>
        </p:txBody>
      </p:sp>
      <p:sp>
        <p:nvSpPr>
          <p:cNvPr id="121" name="Google Shape;121;g2d4a615e256_0_67"/>
          <p:cNvSpPr txBox="1"/>
          <p:nvPr/>
        </p:nvSpPr>
        <p:spPr>
          <a:xfrm>
            <a:off x="6094899" y="3454673"/>
            <a:ext cx="2737500" cy="344100"/>
          </a:xfrm>
          <a:prstGeom prst="rect">
            <a:avLst/>
          </a:prstGeom>
          <a:noFill/>
          <a:ln>
            <a:noFill/>
          </a:ln>
        </p:spPr>
        <p:txBody>
          <a:bodyPr spcFirstLastPara="1" wrap="square" lIns="33250" tIns="33250" rIns="33250" bIns="332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lt1"/>
                </a:solidFill>
                <a:latin typeface="Anaheim"/>
                <a:ea typeface="Anaheim"/>
                <a:cs typeface="Anaheim"/>
                <a:sym typeface="Anaheim"/>
              </a:rPr>
              <a:t>Dispositivo interpretador</a:t>
            </a:r>
            <a:endParaRPr sz="1800" b="0" i="0" u="none" strike="noStrike" cap="none">
              <a:solidFill>
                <a:schemeClr val="lt1"/>
              </a:solidFill>
              <a:latin typeface="Anaheim"/>
              <a:ea typeface="Anaheim"/>
              <a:cs typeface="Anaheim"/>
              <a:sym typeface="Anaheim"/>
            </a:endParaRPr>
          </a:p>
        </p:txBody>
      </p:sp>
      <p:pic>
        <p:nvPicPr>
          <p:cNvPr id="122" name="Google Shape;122;g2d4a615e256_0_67"/>
          <p:cNvPicPr preferRelativeResize="0"/>
          <p:nvPr/>
        </p:nvPicPr>
        <p:blipFill rotWithShape="1">
          <a:blip r:embed="rId5">
            <a:alphaModFix/>
          </a:blip>
          <a:srcRect/>
          <a:stretch/>
        </p:blipFill>
        <p:spPr>
          <a:xfrm>
            <a:off x="0" y="0"/>
            <a:ext cx="742000" cy="742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g2d4a615e256_0_62"/>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COMPUTACIONAL</a:t>
            </a:r>
            <a:endParaRPr/>
          </a:p>
        </p:txBody>
      </p:sp>
      <p:sp>
        <p:nvSpPr>
          <p:cNvPr id="128" name="Google Shape;128;g2d4a615e256_0_62"/>
          <p:cNvSpPr txBox="1">
            <a:spLocks noGrp="1"/>
          </p:cNvSpPr>
          <p:nvPr>
            <p:ph type="body" idx="1"/>
          </p:nvPr>
        </p:nvSpPr>
        <p:spPr>
          <a:xfrm>
            <a:off x="311700" y="1152475"/>
            <a:ext cx="8520600" cy="3416400"/>
          </a:xfrm>
          <a:prstGeom prst="rect">
            <a:avLst/>
          </a:prstGeom>
          <a:noFill/>
          <a:ln>
            <a:noFill/>
          </a:ln>
        </p:spPr>
        <p:txBody>
          <a:bodyPr spcFirstLastPara="1" wrap="square" lIns="33250" tIns="33250" rIns="33250" bIns="33250" anchor="t" anchorCtr="0">
            <a:normAutofit/>
          </a:bodyPr>
          <a:lstStyle/>
          <a:p>
            <a:pPr marL="165100" lvl="0" indent="-146050" algn="l" rtl="0">
              <a:lnSpc>
                <a:spcPct val="90000"/>
              </a:lnSpc>
              <a:spcBef>
                <a:spcPts val="0"/>
              </a:spcBef>
              <a:spcAft>
                <a:spcPts val="0"/>
              </a:spcAft>
              <a:buClr>
                <a:schemeClr val="dk1"/>
              </a:buClr>
              <a:buSzPts val="2300"/>
              <a:buFont typeface="Poppins"/>
              <a:buChar char="●"/>
            </a:pPr>
            <a:r>
              <a:rPr lang="en" sz="2300">
                <a:solidFill>
                  <a:schemeClr val="dk1"/>
                </a:solidFill>
                <a:latin typeface="Poppins"/>
                <a:ea typeface="Poppins"/>
                <a:cs typeface="Poppins"/>
                <a:sym typeface="Poppins"/>
              </a:rPr>
              <a:t>Captação de Luz</a:t>
            </a:r>
            <a:endParaRPr sz="2300">
              <a:solidFill>
                <a:schemeClr val="dk1"/>
              </a:solidFill>
              <a:latin typeface="Poppins"/>
              <a:ea typeface="Poppins"/>
              <a:cs typeface="Poppins"/>
              <a:sym typeface="Poppins"/>
            </a:endParaRPr>
          </a:p>
          <a:p>
            <a:pPr marL="165100" lvl="0" indent="0" algn="l" rtl="0">
              <a:lnSpc>
                <a:spcPct val="90000"/>
              </a:lnSpc>
              <a:spcBef>
                <a:spcPts val="0"/>
              </a:spcBef>
              <a:spcAft>
                <a:spcPts val="0"/>
              </a:spcAft>
              <a:buSzPts val="1300"/>
              <a:buNone/>
            </a:pPr>
            <a:endParaRPr sz="2300">
              <a:solidFill>
                <a:schemeClr val="dk1"/>
              </a:solidFill>
              <a:latin typeface="Poppins"/>
              <a:ea typeface="Poppins"/>
              <a:cs typeface="Poppins"/>
              <a:sym typeface="Poppins"/>
            </a:endParaRPr>
          </a:p>
          <a:p>
            <a:pPr marL="63500" lvl="0" indent="0" algn="l" rtl="0">
              <a:lnSpc>
                <a:spcPct val="90000"/>
              </a:lnSpc>
              <a:spcBef>
                <a:spcPts val="0"/>
              </a:spcBef>
              <a:spcAft>
                <a:spcPts val="0"/>
              </a:spcAft>
              <a:buClr>
                <a:schemeClr val="dk1"/>
              </a:buClr>
              <a:buSzPts val="400"/>
              <a:buFont typeface="Arial"/>
              <a:buNone/>
            </a:pPr>
            <a:r>
              <a:rPr lang="en" sz="2000">
                <a:solidFill>
                  <a:schemeClr val="dk1"/>
                </a:solidFill>
              </a:rPr>
              <a:t>Sensores de Imagem: Câmeras digitais com sensores CCD ou CMOS.</a:t>
            </a:r>
            <a:endParaRPr sz="2000">
              <a:solidFill>
                <a:schemeClr val="dk1"/>
              </a:solidFill>
            </a:endParaRPr>
          </a:p>
          <a:p>
            <a:pPr marL="63500" lvl="0" indent="0" algn="l" rtl="0">
              <a:lnSpc>
                <a:spcPct val="90000"/>
              </a:lnSpc>
              <a:spcBef>
                <a:spcPts val="0"/>
              </a:spcBef>
              <a:spcAft>
                <a:spcPts val="0"/>
              </a:spcAft>
              <a:buClr>
                <a:schemeClr val="dk1"/>
              </a:buClr>
              <a:buSzPts val="400"/>
              <a:buFont typeface="Arial"/>
              <a:buNone/>
            </a:pPr>
            <a:endParaRPr sz="2000">
              <a:solidFill>
                <a:schemeClr val="dk1"/>
              </a:solidFill>
            </a:endParaRPr>
          </a:p>
          <a:p>
            <a:pPr marL="63500" lvl="0" indent="0" algn="l" rtl="0">
              <a:lnSpc>
                <a:spcPct val="90000"/>
              </a:lnSpc>
              <a:spcBef>
                <a:spcPts val="0"/>
              </a:spcBef>
              <a:spcAft>
                <a:spcPts val="0"/>
              </a:spcAft>
              <a:buSzPts val="1300"/>
              <a:buNone/>
            </a:pPr>
            <a:r>
              <a:rPr lang="en" sz="2000">
                <a:solidFill>
                  <a:schemeClr val="dk1"/>
                </a:solidFill>
              </a:rPr>
              <a:t>Sensor de imagem:</a:t>
            </a:r>
            <a:endParaRPr sz="2000">
              <a:solidFill>
                <a:schemeClr val="dk1"/>
              </a:solidFill>
            </a:endParaRPr>
          </a:p>
          <a:p>
            <a:pPr marL="63500" lvl="0" indent="0" algn="l" rtl="0">
              <a:lnSpc>
                <a:spcPct val="90000"/>
              </a:lnSpc>
              <a:spcBef>
                <a:spcPts val="0"/>
              </a:spcBef>
              <a:spcAft>
                <a:spcPts val="0"/>
              </a:spcAft>
              <a:buClr>
                <a:schemeClr val="dk1"/>
              </a:buClr>
              <a:buSzPts val="400"/>
              <a:buFont typeface="Arial"/>
              <a:buNone/>
            </a:pPr>
            <a:r>
              <a:rPr lang="en" sz="2000">
                <a:solidFill>
                  <a:schemeClr val="dk1"/>
                </a:solidFill>
              </a:rPr>
              <a:t>CMOS</a:t>
            </a:r>
            <a:endParaRPr sz="2000">
              <a:solidFill>
                <a:schemeClr val="dk1"/>
              </a:solidFill>
            </a:endParaRPr>
          </a:p>
          <a:p>
            <a:pPr marL="63500" lvl="0" indent="419100" algn="l" rtl="0">
              <a:lnSpc>
                <a:spcPct val="90000"/>
              </a:lnSpc>
              <a:spcBef>
                <a:spcPts val="0"/>
              </a:spcBef>
              <a:spcAft>
                <a:spcPts val="0"/>
              </a:spcAft>
              <a:buClr>
                <a:schemeClr val="dk1"/>
              </a:buClr>
              <a:buSzPts val="400"/>
              <a:buFont typeface="Arial"/>
              <a:buNone/>
            </a:pPr>
            <a:r>
              <a:rPr lang="en" sz="2000">
                <a:solidFill>
                  <a:schemeClr val="dk1"/>
                </a:solidFill>
              </a:rPr>
              <a:t>Filtros de Cor: Filtro de Bayer para capturar cores (vermelho, verde, azul).</a:t>
            </a:r>
            <a:endParaRPr sz="2000">
              <a:solidFill>
                <a:schemeClr val="dk1"/>
              </a:solidFill>
            </a:endParaRPr>
          </a:p>
          <a:p>
            <a:pPr marL="63500" lvl="0" indent="0" algn="l" rtl="0">
              <a:lnSpc>
                <a:spcPct val="90000"/>
              </a:lnSpc>
              <a:spcBef>
                <a:spcPts val="0"/>
              </a:spcBef>
              <a:spcAft>
                <a:spcPts val="0"/>
              </a:spcAft>
              <a:buSzPts val="1300"/>
              <a:buNone/>
            </a:pPr>
            <a:endParaRPr sz="2000">
              <a:solidFill>
                <a:schemeClr val="dk1"/>
              </a:solidFill>
            </a:endParaRPr>
          </a:p>
        </p:txBody>
      </p:sp>
      <p:pic>
        <p:nvPicPr>
          <p:cNvPr id="129" name="Google Shape;129;g2d4a615e256_0_62"/>
          <p:cNvPicPr preferRelativeResize="0"/>
          <p:nvPr/>
        </p:nvPicPr>
        <p:blipFill rotWithShape="1">
          <a:blip r:embed="rId3">
            <a:alphaModFix/>
          </a:blip>
          <a:srcRect/>
          <a:stretch/>
        </p:blipFill>
        <p:spPr>
          <a:xfrm>
            <a:off x="2896350" y="3166000"/>
            <a:ext cx="3351300" cy="1766850"/>
          </a:xfrm>
          <a:prstGeom prst="rect">
            <a:avLst/>
          </a:prstGeom>
          <a:noFill/>
          <a:ln>
            <a:noFill/>
          </a:ln>
        </p:spPr>
      </p:pic>
      <p:sp>
        <p:nvSpPr>
          <p:cNvPr id="130" name="Google Shape;130;g2d4a615e256_0_62"/>
          <p:cNvSpPr txBox="1"/>
          <p:nvPr/>
        </p:nvSpPr>
        <p:spPr>
          <a:xfrm>
            <a:off x="2623250" y="4847200"/>
            <a:ext cx="3897900" cy="174900"/>
          </a:xfrm>
          <a:prstGeom prst="rect">
            <a:avLst/>
          </a:prstGeom>
          <a:noFill/>
          <a:ln>
            <a:noFill/>
          </a:ln>
        </p:spPr>
        <p:txBody>
          <a:bodyPr spcFirstLastPara="1" wrap="square" lIns="33250" tIns="33250" rIns="33250" bIns="33250" anchor="t" anchorCtr="0">
            <a:spAutoFit/>
          </a:bodyPr>
          <a:lstStyle/>
          <a:p>
            <a:pPr marL="0" marR="0" lvl="0" indent="0" algn="ctr" rtl="0">
              <a:lnSpc>
                <a:spcPct val="100000"/>
              </a:lnSpc>
              <a:spcBef>
                <a:spcPts val="0"/>
              </a:spcBef>
              <a:spcAft>
                <a:spcPts val="0"/>
              </a:spcAft>
              <a:buClr>
                <a:srgbClr val="000000"/>
              </a:buClr>
              <a:buSzPts val="1100"/>
              <a:buFont typeface="Arial"/>
              <a:buNone/>
            </a:pPr>
            <a:r>
              <a:rPr lang="en" sz="700">
                <a:solidFill>
                  <a:schemeClr val="dk1"/>
                </a:solidFill>
              </a:rPr>
              <a:t>Fonte: </a:t>
            </a:r>
            <a:r>
              <a:rPr lang="en" sz="700" b="0" i="0" u="none" strike="noStrike" cap="none">
                <a:solidFill>
                  <a:schemeClr val="dk1"/>
                </a:solidFill>
                <a:latin typeface="Arial"/>
                <a:ea typeface="Arial"/>
                <a:cs typeface="Arial"/>
                <a:sym typeface="Arial"/>
              </a:rPr>
              <a:t>https://tecnoblog.net/responde/sensor-cmos-vs-ccd/</a:t>
            </a:r>
            <a:endParaRPr sz="700" b="0" i="0" u="none" strike="noStrike" cap="none">
              <a:solidFill>
                <a:schemeClr val="dk1"/>
              </a:solidFill>
              <a:latin typeface="Arial"/>
              <a:ea typeface="Arial"/>
              <a:cs typeface="Arial"/>
              <a:sym typeface="Arial"/>
            </a:endParaRPr>
          </a:p>
        </p:txBody>
      </p:sp>
      <p:pic>
        <p:nvPicPr>
          <p:cNvPr id="131" name="Google Shape;131;g2d4a615e256_0_62"/>
          <p:cNvPicPr preferRelativeResize="0"/>
          <p:nvPr/>
        </p:nvPicPr>
        <p:blipFill rotWithShape="1">
          <a:blip r:embed="rId4">
            <a:alphaModFix/>
          </a:blip>
          <a:srcRect/>
          <a:stretch/>
        </p:blipFill>
        <p:spPr>
          <a:xfrm>
            <a:off x="0" y="0"/>
            <a:ext cx="742000" cy="742000"/>
          </a:xfrm>
          <a:prstGeom prst="rect">
            <a:avLst/>
          </a:prstGeom>
          <a:noFill/>
          <a:ln>
            <a:noFill/>
          </a:ln>
        </p:spPr>
      </p:pic>
      <p:cxnSp>
        <p:nvCxnSpPr>
          <p:cNvPr id="132" name="Google Shape;132;g2d4a615e256_0_62"/>
          <p:cNvCxnSpPr/>
          <p:nvPr/>
        </p:nvCxnSpPr>
        <p:spPr>
          <a:xfrm rot="10800000">
            <a:off x="5906275" y="3915800"/>
            <a:ext cx="753300" cy="325500"/>
          </a:xfrm>
          <a:prstGeom prst="straightConnector1">
            <a:avLst/>
          </a:prstGeom>
          <a:noFill/>
          <a:ln w="9525" cap="flat" cmpd="sng">
            <a:solidFill>
              <a:schemeClr val="dk1"/>
            </a:solidFill>
            <a:prstDash val="solid"/>
            <a:round/>
            <a:headEnd type="none" w="med" len="med"/>
            <a:tailEnd type="triangle" w="med" len="med"/>
          </a:ln>
        </p:spPr>
      </p:cxnSp>
      <p:sp>
        <p:nvSpPr>
          <p:cNvPr id="133" name="Google Shape;133;g2d4a615e256_0_62"/>
          <p:cNvSpPr txBox="1"/>
          <p:nvPr/>
        </p:nvSpPr>
        <p:spPr>
          <a:xfrm>
            <a:off x="6478600" y="4171825"/>
            <a:ext cx="833100" cy="221100"/>
          </a:xfrm>
          <a:prstGeom prst="rect">
            <a:avLst/>
          </a:prstGeom>
          <a:noFill/>
          <a:ln>
            <a:noFill/>
          </a:ln>
        </p:spPr>
        <p:txBody>
          <a:bodyPr spcFirstLastPara="1" wrap="square" lIns="33250" tIns="33250" rIns="33250" bIns="33250" anchor="t" anchorCtr="0">
            <a:spAutoFit/>
          </a:bodyPr>
          <a:lstStyle/>
          <a:p>
            <a:pPr marL="0" marR="0" lvl="0" indent="0" algn="ctr" rtl="0">
              <a:lnSpc>
                <a:spcPct val="100000"/>
              </a:lnSpc>
              <a:spcBef>
                <a:spcPts val="0"/>
              </a:spcBef>
              <a:spcAft>
                <a:spcPts val="0"/>
              </a:spcAft>
              <a:buClr>
                <a:srgbClr val="000000"/>
              </a:buClr>
              <a:buSzPts val="1100"/>
              <a:buFont typeface="Arial"/>
              <a:buNone/>
            </a:pPr>
            <a:r>
              <a:rPr lang="en" sz="1000">
                <a:solidFill>
                  <a:schemeClr val="dk1"/>
                </a:solidFill>
              </a:rPr>
              <a:t>Pixels</a:t>
            </a:r>
            <a:endParaRPr sz="1000" b="0" i="0" u="none" strike="noStrike" cap="none">
              <a:solidFill>
                <a:schemeClr val="dk1"/>
              </a:solidFill>
              <a:latin typeface="Arial"/>
              <a:ea typeface="Arial"/>
              <a:cs typeface="Arial"/>
              <a:sym typeface="Arial"/>
            </a:endParaRPr>
          </a:p>
        </p:txBody>
      </p:sp>
      <p:cxnSp>
        <p:nvCxnSpPr>
          <p:cNvPr id="134" name="Google Shape;134;g2d4a615e256_0_62"/>
          <p:cNvCxnSpPr/>
          <p:nvPr/>
        </p:nvCxnSpPr>
        <p:spPr>
          <a:xfrm rot="10800000" flipH="1">
            <a:off x="3106550" y="4483150"/>
            <a:ext cx="697500" cy="139500"/>
          </a:xfrm>
          <a:prstGeom prst="straightConnector1">
            <a:avLst/>
          </a:prstGeom>
          <a:noFill/>
          <a:ln w="9525" cap="flat" cmpd="sng">
            <a:solidFill>
              <a:schemeClr val="dk1"/>
            </a:solidFill>
            <a:prstDash val="solid"/>
            <a:round/>
            <a:headEnd type="none" w="med" len="med"/>
            <a:tailEnd type="triangle" w="med" len="med"/>
          </a:ln>
        </p:spPr>
      </p:cxnSp>
      <p:sp>
        <p:nvSpPr>
          <p:cNvPr id="135" name="Google Shape;135;g2d4a615e256_0_62"/>
          <p:cNvSpPr txBox="1"/>
          <p:nvPr/>
        </p:nvSpPr>
        <p:spPr>
          <a:xfrm>
            <a:off x="2273450" y="4568875"/>
            <a:ext cx="833100" cy="221100"/>
          </a:xfrm>
          <a:prstGeom prst="rect">
            <a:avLst/>
          </a:prstGeom>
          <a:noFill/>
          <a:ln>
            <a:noFill/>
          </a:ln>
        </p:spPr>
        <p:txBody>
          <a:bodyPr spcFirstLastPara="1" wrap="square" lIns="33250" tIns="33250" rIns="33250" bIns="33250" anchor="t" anchorCtr="0">
            <a:spAutoFit/>
          </a:bodyPr>
          <a:lstStyle/>
          <a:p>
            <a:pPr marL="0" marR="0" lvl="0" indent="0" algn="ctr" rtl="0">
              <a:lnSpc>
                <a:spcPct val="100000"/>
              </a:lnSpc>
              <a:spcBef>
                <a:spcPts val="0"/>
              </a:spcBef>
              <a:spcAft>
                <a:spcPts val="0"/>
              </a:spcAft>
              <a:buClr>
                <a:srgbClr val="000000"/>
              </a:buClr>
              <a:buSzPts val="1100"/>
              <a:buFont typeface="Arial"/>
              <a:buNone/>
            </a:pPr>
            <a:r>
              <a:rPr lang="en" sz="1000">
                <a:solidFill>
                  <a:schemeClr val="dk1"/>
                </a:solidFill>
              </a:rPr>
              <a:t>Microlentes</a:t>
            </a:r>
            <a:endParaRPr sz="1000" b="0" i="0" u="none" strike="noStrike" cap="none">
              <a:solidFill>
                <a:schemeClr val="dk1"/>
              </a:solidFill>
              <a:latin typeface="Arial"/>
              <a:ea typeface="Arial"/>
              <a:cs typeface="Arial"/>
              <a:sym typeface="Arial"/>
            </a:endParaRPr>
          </a:p>
        </p:txBody>
      </p:sp>
      <p:cxnSp>
        <p:nvCxnSpPr>
          <p:cNvPr id="136" name="Google Shape;136;g2d4a615e256_0_62"/>
          <p:cNvCxnSpPr/>
          <p:nvPr/>
        </p:nvCxnSpPr>
        <p:spPr>
          <a:xfrm rot="10800000" flipH="1">
            <a:off x="2455475" y="3432100"/>
            <a:ext cx="1664700" cy="46500"/>
          </a:xfrm>
          <a:prstGeom prst="straightConnector1">
            <a:avLst/>
          </a:prstGeom>
          <a:noFill/>
          <a:ln w="9525" cap="flat" cmpd="sng">
            <a:solidFill>
              <a:schemeClr val="dk1"/>
            </a:solidFill>
            <a:prstDash val="solid"/>
            <a:round/>
            <a:headEnd type="none" w="med" len="med"/>
            <a:tailEnd type="triangle" w="med" len="med"/>
          </a:ln>
        </p:spPr>
      </p:cxnSp>
      <p:sp>
        <p:nvSpPr>
          <p:cNvPr id="137" name="Google Shape;137;g2d4a615e256_0_62"/>
          <p:cNvSpPr txBox="1"/>
          <p:nvPr/>
        </p:nvSpPr>
        <p:spPr>
          <a:xfrm>
            <a:off x="1622375" y="3355900"/>
            <a:ext cx="833100" cy="221100"/>
          </a:xfrm>
          <a:prstGeom prst="rect">
            <a:avLst/>
          </a:prstGeom>
          <a:noFill/>
          <a:ln>
            <a:noFill/>
          </a:ln>
        </p:spPr>
        <p:txBody>
          <a:bodyPr spcFirstLastPara="1" wrap="square" lIns="33250" tIns="33250" rIns="33250" bIns="33250" anchor="t" anchorCtr="0">
            <a:spAutoFit/>
          </a:bodyPr>
          <a:lstStyle/>
          <a:p>
            <a:pPr marL="0" marR="0" lvl="0" indent="0" algn="ctr" rtl="0">
              <a:lnSpc>
                <a:spcPct val="100000"/>
              </a:lnSpc>
              <a:spcBef>
                <a:spcPts val="0"/>
              </a:spcBef>
              <a:spcAft>
                <a:spcPts val="0"/>
              </a:spcAft>
              <a:buClr>
                <a:srgbClr val="000000"/>
              </a:buClr>
              <a:buSzPts val="1100"/>
              <a:buFont typeface="Arial"/>
              <a:buNone/>
            </a:pPr>
            <a:r>
              <a:rPr lang="en" sz="1000">
                <a:solidFill>
                  <a:schemeClr val="dk1"/>
                </a:solidFill>
              </a:rPr>
              <a:t>Filtro de cor</a:t>
            </a:r>
            <a:endParaRPr sz="1000" b="0" i="0" u="none" strike="noStrike" cap="none">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2d4a615e256_0_117"/>
          <p:cNvSpPr txBox="1">
            <a:spLocks noGrp="1"/>
          </p:cNvSpPr>
          <p:nvPr>
            <p:ph type="title"/>
          </p:nvPr>
        </p:nvSpPr>
        <p:spPr>
          <a:xfrm>
            <a:off x="311700" y="445025"/>
            <a:ext cx="8520600" cy="572700"/>
          </a:xfrm>
          <a:prstGeom prst="rect">
            <a:avLst/>
          </a:prstGeom>
          <a:noFill/>
          <a:ln>
            <a:noFill/>
          </a:ln>
        </p:spPr>
        <p:txBody>
          <a:bodyPr spcFirstLastPara="1" wrap="square" lIns="93125" tIns="93125" rIns="93125" bIns="93125" anchor="ctr" anchorCtr="0">
            <a:noAutofit/>
          </a:bodyPr>
          <a:lstStyle/>
          <a:p>
            <a:pPr marL="0" lvl="0" indent="0" algn="ctr" rtl="0">
              <a:lnSpc>
                <a:spcPct val="100000"/>
              </a:lnSpc>
              <a:spcBef>
                <a:spcPts val="0"/>
              </a:spcBef>
              <a:spcAft>
                <a:spcPts val="0"/>
              </a:spcAft>
              <a:buSzPts val="3300"/>
              <a:buNone/>
            </a:pPr>
            <a:r>
              <a:rPr lang="en"/>
              <a:t>VISÃO COMPUTACIONAL</a:t>
            </a:r>
            <a:endParaRPr/>
          </a:p>
        </p:txBody>
      </p:sp>
      <p:sp>
        <p:nvSpPr>
          <p:cNvPr id="143" name="Google Shape;143;g2d4a615e256_0_117"/>
          <p:cNvSpPr txBox="1">
            <a:spLocks noGrp="1"/>
          </p:cNvSpPr>
          <p:nvPr>
            <p:ph type="body" idx="1"/>
          </p:nvPr>
        </p:nvSpPr>
        <p:spPr>
          <a:xfrm>
            <a:off x="311700" y="1152475"/>
            <a:ext cx="8520600" cy="3416400"/>
          </a:xfrm>
          <a:prstGeom prst="rect">
            <a:avLst/>
          </a:prstGeom>
          <a:noFill/>
          <a:ln>
            <a:noFill/>
          </a:ln>
        </p:spPr>
        <p:txBody>
          <a:bodyPr spcFirstLastPara="1" wrap="square" lIns="33250" tIns="33250" rIns="33250" bIns="33250" anchor="t" anchorCtr="0">
            <a:normAutofit lnSpcReduction="10000"/>
          </a:bodyPr>
          <a:lstStyle/>
          <a:p>
            <a:pPr marL="165100" lvl="0" indent="-158750" algn="l" rtl="0">
              <a:lnSpc>
                <a:spcPct val="100000"/>
              </a:lnSpc>
              <a:spcBef>
                <a:spcPts val="0"/>
              </a:spcBef>
              <a:spcAft>
                <a:spcPts val="0"/>
              </a:spcAft>
              <a:buClr>
                <a:schemeClr val="dk1"/>
              </a:buClr>
              <a:buSzPts val="2500"/>
              <a:buFont typeface="Poppins"/>
              <a:buChar char="●"/>
            </a:pPr>
            <a:r>
              <a:rPr lang="en" sz="2500">
                <a:solidFill>
                  <a:schemeClr val="dk1"/>
                </a:solidFill>
                <a:latin typeface="Poppins"/>
                <a:ea typeface="Poppins"/>
                <a:cs typeface="Poppins"/>
                <a:sym typeface="Poppins"/>
              </a:rPr>
              <a:t>Processamento Inicial</a:t>
            </a:r>
            <a:endParaRPr sz="2500">
              <a:solidFill>
                <a:schemeClr val="dk1"/>
              </a:solidFill>
              <a:latin typeface="Poppins"/>
              <a:ea typeface="Poppins"/>
              <a:cs typeface="Poppins"/>
              <a:sym typeface="Poppins"/>
            </a:endParaRPr>
          </a:p>
          <a:p>
            <a:pPr marL="165100" lvl="0" indent="0" algn="l" rtl="0">
              <a:lnSpc>
                <a:spcPct val="100000"/>
              </a:lnSpc>
              <a:spcBef>
                <a:spcPts val="0"/>
              </a:spcBef>
              <a:spcAft>
                <a:spcPts val="0"/>
              </a:spcAft>
              <a:buSzPts val="1300"/>
              <a:buNone/>
            </a:pPr>
            <a:endParaRPr sz="2500">
              <a:solidFill>
                <a:schemeClr val="dk1"/>
              </a:solidFill>
              <a:latin typeface="Poppins"/>
              <a:ea typeface="Poppins"/>
              <a:cs typeface="Poppins"/>
              <a:sym typeface="Poppins"/>
            </a:endParaRPr>
          </a:p>
          <a:p>
            <a:pPr marL="63500" lvl="0" indent="0" algn="l" rtl="0">
              <a:lnSpc>
                <a:spcPct val="100000"/>
              </a:lnSpc>
              <a:spcBef>
                <a:spcPts val="0"/>
              </a:spcBef>
              <a:spcAft>
                <a:spcPts val="0"/>
              </a:spcAft>
              <a:buClr>
                <a:schemeClr val="dk1"/>
              </a:buClr>
              <a:buSzPts val="400"/>
              <a:buFont typeface="Arial"/>
              <a:buNone/>
            </a:pPr>
            <a:r>
              <a:rPr lang="en" sz="2200">
                <a:solidFill>
                  <a:schemeClr val="dk1"/>
                </a:solidFill>
              </a:rPr>
              <a:t>Pré-processamento: Melhoria da qualidade da imagem (filtragem, ajuste de contraste, redução de ruído).</a:t>
            </a:r>
            <a:endParaRPr sz="2200">
              <a:solidFill>
                <a:schemeClr val="dk1"/>
              </a:solidFill>
            </a:endParaRPr>
          </a:p>
          <a:p>
            <a:pPr marL="63500" lvl="0" indent="0" algn="l" rtl="0">
              <a:lnSpc>
                <a:spcPct val="100000"/>
              </a:lnSpc>
              <a:spcBef>
                <a:spcPts val="0"/>
              </a:spcBef>
              <a:spcAft>
                <a:spcPts val="0"/>
              </a:spcAft>
              <a:buSzPts val="1300"/>
              <a:buNone/>
            </a:pPr>
            <a:r>
              <a:rPr lang="en" sz="2200">
                <a:solidFill>
                  <a:schemeClr val="dk1"/>
                </a:solidFill>
              </a:rPr>
              <a:t>Extração de Características: Algoritmos para destacar bordas, texturas, cores, etc.</a:t>
            </a:r>
            <a:endParaRPr sz="2200">
              <a:solidFill>
                <a:schemeClr val="dk1"/>
              </a:solidFill>
            </a:endParaRPr>
          </a:p>
          <a:p>
            <a:pPr marL="63500" lvl="0" indent="0" algn="l" rtl="0">
              <a:lnSpc>
                <a:spcPct val="100000"/>
              </a:lnSpc>
              <a:spcBef>
                <a:spcPts val="0"/>
              </a:spcBef>
              <a:spcAft>
                <a:spcPts val="0"/>
              </a:spcAft>
              <a:buSzPts val="1300"/>
              <a:buNone/>
            </a:pPr>
            <a:endParaRPr sz="2200">
              <a:solidFill>
                <a:schemeClr val="dk1"/>
              </a:solidFill>
            </a:endParaRPr>
          </a:p>
          <a:p>
            <a:pPr marL="63500" lvl="0" indent="0" algn="l" rtl="0">
              <a:lnSpc>
                <a:spcPct val="100000"/>
              </a:lnSpc>
              <a:spcBef>
                <a:spcPts val="0"/>
              </a:spcBef>
              <a:spcAft>
                <a:spcPts val="0"/>
              </a:spcAft>
              <a:buSzPts val="1300"/>
              <a:buNone/>
            </a:pPr>
            <a:endParaRPr sz="2200">
              <a:solidFill>
                <a:schemeClr val="dk1"/>
              </a:solidFill>
            </a:endParaRPr>
          </a:p>
          <a:p>
            <a:pPr marL="63500" lvl="0" indent="0" algn="l" rtl="0">
              <a:lnSpc>
                <a:spcPct val="100000"/>
              </a:lnSpc>
              <a:spcBef>
                <a:spcPts val="0"/>
              </a:spcBef>
              <a:spcAft>
                <a:spcPts val="0"/>
              </a:spcAft>
              <a:buClr>
                <a:schemeClr val="dk1"/>
              </a:buClr>
              <a:buSzPts val="400"/>
              <a:buFont typeface="Arial"/>
              <a:buNone/>
            </a:pPr>
            <a:endParaRPr sz="2200">
              <a:solidFill>
                <a:schemeClr val="dk1"/>
              </a:solidFill>
            </a:endParaRPr>
          </a:p>
          <a:p>
            <a:pPr marL="63500" lvl="0" indent="0" algn="l" rtl="0">
              <a:lnSpc>
                <a:spcPct val="100000"/>
              </a:lnSpc>
              <a:spcBef>
                <a:spcPts val="0"/>
              </a:spcBef>
              <a:spcAft>
                <a:spcPts val="0"/>
              </a:spcAft>
              <a:buSzPts val="1300"/>
              <a:buNone/>
            </a:pPr>
            <a:endParaRPr sz="2200">
              <a:solidFill>
                <a:schemeClr val="dk1"/>
              </a:solidFill>
            </a:endParaRPr>
          </a:p>
        </p:txBody>
      </p:sp>
      <p:pic>
        <p:nvPicPr>
          <p:cNvPr id="144" name="Google Shape;144;g2d4a615e256_0_117"/>
          <p:cNvPicPr preferRelativeResize="0"/>
          <p:nvPr/>
        </p:nvPicPr>
        <p:blipFill rotWithShape="1">
          <a:blip r:embed="rId3">
            <a:alphaModFix/>
          </a:blip>
          <a:srcRect/>
          <a:stretch/>
        </p:blipFill>
        <p:spPr>
          <a:xfrm>
            <a:off x="939100" y="3210575"/>
            <a:ext cx="2652200" cy="1330375"/>
          </a:xfrm>
          <a:prstGeom prst="rect">
            <a:avLst/>
          </a:prstGeom>
          <a:noFill/>
          <a:ln>
            <a:noFill/>
          </a:ln>
        </p:spPr>
      </p:pic>
      <p:pic>
        <p:nvPicPr>
          <p:cNvPr id="145" name="Google Shape;145;g2d4a615e256_0_117"/>
          <p:cNvPicPr preferRelativeResize="0"/>
          <p:nvPr/>
        </p:nvPicPr>
        <p:blipFill rotWithShape="1">
          <a:blip r:embed="rId4">
            <a:alphaModFix/>
          </a:blip>
          <a:srcRect/>
          <a:stretch/>
        </p:blipFill>
        <p:spPr>
          <a:xfrm>
            <a:off x="5553199" y="3228010"/>
            <a:ext cx="2652200" cy="1312939"/>
          </a:xfrm>
          <a:prstGeom prst="rect">
            <a:avLst/>
          </a:prstGeom>
          <a:noFill/>
          <a:ln>
            <a:noFill/>
          </a:ln>
        </p:spPr>
      </p:pic>
      <p:sp>
        <p:nvSpPr>
          <p:cNvPr id="146" name="Google Shape;146;g2d4a615e256_0_117"/>
          <p:cNvSpPr txBox="1"/>
          <p:nvPr/>
        </p:nvSpPr>
        <p:spPr>
          <a:xfrm>
            <a:off x="2144550" y="4656050"/>
            <a:ext cx="4854900" cy="174900"/>
          </a:xfrm>
          <a:prstGeom prst="rect">
            <a:avLst/>
          </a:prstGeom>
          <a:noFill/>
          <a:ln>
            <a:noFill/>
          </a:ln>
        </p:spPr>
        <p:txBody>
          <a:bodyPr spcFirstLastPara="1" wrap="square" lIns="33250" tIns="33250" rIns="33250" bIns="3325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 sz="700">
                <a:solidFill>
                  <a:schemeClr val="dk1"/>
                </a:solidFill>
              </a:rPr>
              <a:t>Fonte: </a:t>
            </a:r>
            <a:r>
              <a:rPr lang="en" sz="700" b="0" i="0" u="none" strike="noStrike" cap="none">
                <a:solidFill>
                  <a:schemeClr val="dk1"/>
                </a:solidFill>
                <a:latin typeface="Arial"/>
                <a:ea typeface="Arial"/>
                <a:cs typeface="Arial"/>
                <a:sym typeface="Arial"/>
              </a:rPr>
              <a:t>https://www.inf.pucrs.br/~smusse/CG/PDFs2014_1/IntroPI_2014.pdf</a:t>
            </a:r>
            <a:endParaRPr sz="700" b="0" i="0" u="none" strike="noStrike" cap="none">
              <a:solidFill>
                <a:schemeClr val="dk1"/>
              </a:solidFill>
              <a:latin typeface="Arial"/>
              <a:ea typeface="Arial"/>
              <a:cs typeface="Arial"/>
              <a:sym typeface="Arial"/>
            </a:endParaRPr>
          </a:p>
        </p:txBody>
      </p:sp>
      <p:pic>
        <p:nvPicPr>
          <p:cNvPr id="147" name="Google Shape;147;g2d4a615e256_0_117"/>
          <p:cNvPicPr preferRelativeResize="0"/>
          <p:nvPr/>
        </p:nvPicPr>
        <p:blipFill rotWithShape="1">
          <a:blip r:embed="rId5">
            <a:alphaModFix/>
          </a:blip>
          <a:srcRect/>
          <a:stretch/>
        </p:blipFill>
        <p:spPr>
          <a:xfrm>
            <a:off x="0" y="0"/>
            <a:ext cx="742000" cy="7420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TotalTime>
  <Words>1839</Words>
  <Application>Microsoft Office PowerPoint</Application>
  <PresentationFormat>Apresentação na tela (16:9)</PresentationFormat>
  <Paragraphs>211</Paragraphs>
  <Slides>17</Slides>
  <Notes>17</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17</vt:i4>
      </vt:variant>
    </vt:vector>
  </HeadingPairs>
  <TitlesOfParts>
    <vt:vector size="22" baseType="lpstr">
      <vt:lpstr>Arial</vt:lpstr>
      <vt:lpstr>Roboto</vt:lpstr>
      <vt:lpstr>Anaheim</vt:lpstr>
      <vt:lpstr>Poppins</vt:lpstr>
      <vt:lpstr>Simple Light</vt:lpstr>
      <vt:lpstr>Visão Humana  Vs  Visão Computacional</vt:lpstr>
      <vt:lpstr>VISÃO HUMANA</vt:lpstr>
      <vt:lpstr>VISÃO HUMANA</vt:lpstr>
      <vt:lpstr>VISÃO HUMANA</vt:lpstr>
      <vt:lpstr>VISÃO HUMANA</vt:lpstr>
      <vt:lpstr>VISÃO HUMANA</vt:lpstr>
      <vt:lpstr>VISÃO COMPUTACIONAL</vt:lpstr>
      <vt:lpstr>VISÃO COMPUTACIONAL</vt:lpstr>
      <vt:lpstr>VISÃO COMPUTACIONAL</vt:lpstr>
      <vt:lpstr>VISÃO COMPUTACIONAL</vt:lpstr>
      <vt:lpstr>VISÃO COMPUTACIONAL</vt:lpstr>
      <vt:lpstr>VISÃO COMPUTACIONAL</vt:lpstr>
      <vt:lpstr>VISÃO COMPUTACIONAL</vt:lpstr>
      <vt:lpstr>VISÃO COMPUTACIONAL</vt:lpstr>
      <vt:lpstr>VISÃO COMPUTACIONAL</vt:lpstr>
      <vt:lpstr>Referências</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Gustavo Voltani von Atzingen</cp:lastModifiedBy>
  <cp:revision>1</cp:revision>
  <dcterms:modified xsi:type="dcterms:W3CDTF">2024-11-27T21:21:38Z</dcterms:modified>
</cp:coreProperties>
</file>